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 id="2147483771" r:id="rId2"/>
  </p:sldMasterIdLst>
  <p:notesMasterIdLst>
    <p:notesMasterId r:id="rId46"/>
  </p:notesMasterIdLst>
  <p:sldIdLst>
    <p:sldId id="257" r:id="rId3"/>
    <p:sldId id="258" r:id="rId4"/>
    <p:sldId id="278" r:id="rId5"/>
    <p:sldId id="295" r:id="rId6"/>
    <p:sldId id="310" r:id="rId7"/>
    <p:sldId id="296" r:id="rId8"/>
    <p:sldId id="313" r:id="rId9"/>
    <p:sldId id="314" r:id="rId10"/>
    <p:sldId id="315" r:id="rId11"/>
    <p:sldId id="316" r:id="rId12"/>
    <p:sldId id="317" r:id="rId13"/>
    <p:sldId id="318" r:id="rId14"/>
    <p:sldId id="319" r:id="rId15"/>
    <p:sldId id="320" r:id="rId16"/>
    <p:sldId id="285" r:id="rId17"/>
    <p:sldId id="311" r:id="rId18"/>
    <p:sldId id="286" r:id="rId19"/>
    <p:sldId id="287" r:id="rId20"/>
    <p:sldId id="297" r:id="rId21"/>
    <p:sldId id="312" r:id="rId22"/>
    <p:sldId id="321" r:id="rId23"/>
    <p:sldId id="322" r:id="rId24"/>
    <p:sldId id="288" r:id="rId25"/>
    <p:sldId id="289" r:id="rId26"/>
    <p:sldId id="290" r:id="rId27"/>
    <p:sldId id="298" r:id="rId28"/>
    <p:sldId id="299" r:id="rId29"/>
    <p:sldId id="300" r:id="rId30"/>
    <p:sldId id="301" r:id="rId31"/>
    <p:sldId id="302" r:id="rId32"/>
    <p:sldId id="303" r:id="rId33"/>
    <p:sldId id="304" r:id="rId34"/>
    <p:sldId id="305" r:id="rId35"/>
    <p:sldId id="306" r:id="rId36"/>
    <p:sldId id="307" r:id="rId37"/>
    <p:sldId id="308" r:id="rId38"/>
    <p:sldId id="291" r:id="rId39"/>
    <p:sldId id="292" r:id="rId40"/>
    <p:sldId id="323" r:id="rId41"/>
    <p:sldId id="293" r:id="rId42"/>
    <p:sldId id="324" r:id="rId43"/>
    <p:sldId id="309" r:id="rId44"/>
    <p:sldId id="294" r:id="rId45"/>
  </p:sldIdLst>
  <p:sldSz cx="12192000" cy="6858000"/>
  <p:notesSz cx="6797675" cy="987425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u" initials="S" lastIdx="0" clrIdx="0">
    <p:extLst>
      <p:ext uri="{19B8F6BF-5375-455C-9EA6-DF929625EA0E}">
        <p15:presenceInfo xmlns:p15="http://schemas.microsoft.com/office/powerpoint/2012/main" userId="Sa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9900"/>
    <a:srgbClr val="2B60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snapToGrid="0">
      <p:cViewPr varScale="1">
        <p:scale>
          <a:sx n="90" d="100"/>
          <a:sy n="90" d="100"/>
        </p:scale>
        <p:origin x="173" y="67"/>
      </p:cViewPr>
      <p:guideLst/>
    </p:cSldViewPr>
  </p:slideViewPr>
  <p:notesTextViewPr>
    <p:cViewPr>
      <p:scale>
        <a:sx n="1" d="1"/>
        <a:sy n="1" d="1"/>
      </p:scale>
      <p:origin x="0" y="0"/>
    </p:cViewPr>
  </p:notesTextViewPr>
  <p:notesViewPr>
    <p:cSldViewPr snapToGrid="0">
      <p:cViewPr varScale="1">
        <p:scale>
          <a:sx n="63" d="100"/>
          <a:sy n="63" d="100"/>
        </p:scale>
        <p:origin x="3221" y="8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8032ACC8-9948-4AD8-A9E2-4697E1A1C179}" type="datetimeFigureOut">
              <a:rPr lang="tr-TR" smtClean="0"/>
              <a:t>24.10.2022</a:t>
            </a:fld>
            <a:endParaRPr lang="tr-TR"/>
          </a:p>
        </p:txBody>
      </p:sp>
      <p:sp>
        <p:nvSpPr>
          <p:cNvPr id="4" name="Slayt Görüntüsü Yer Tutucusu 3"/>
          <p:cNvSpPr>
            <a:spLocks noGrp="1" noRot="1" noChangeAspect="1"/>
          </p:cNvSpPr>
          <p:nvPr>
            <p:ph type="sldImg" idx="2"/>
          </p:nvPr>
        </p:nvSpPr>
        <p:spPr>
          <a:xfrm>
            <a:off x="438150" y="1235075"/>
            <a:ext cx="5921375" cy="3332163"/>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50" y="4751388"/>
            <a:ext cx="5438775" cy="3889375"/>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378950"/>
            <a:ext cx="2946400" cy="4953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9688" y="9378950"/>
            <a:ext cx="2946400" cy="495300"/>
          </a:xfrm>
          <a:prstGeom prst="rect">
            <a:avLst/>
          </a:prstGeom>
        </p:spPr>
        <p:txBody>
          <a:bodyPr vert="horz" lIns="91440" tIns="45720" rIns="91440" bIns="45720" rtlCol="0" anchor="b"/>
          <a:lstStyle>
            <a:lvl1pPr algn="r">
              <a:defRPr sz="1200"/>
            </a:lvl1pPr>
          </a:lstStyle>
          <a:p>
            <a:fld id="{C15A8E1C-2E9C-4345-8B45-8B05335D2DBD}" type="slidenum">
              <a:rPr lang="tr-TR" smtClean="0"/>
              <a:t>‹#›</a:t>
            </a:fld>
            <a:endParaRPr lang="tr-TR"/>
          </a:p>
        </p:txBody>
      </p:sp>
    </p:spTree>
    <p:extLst>
      <p:ext uri="{BB962C8B-B14F-4D97-AF65-F5344CB8AC3E}">
        <p14:creationId xmlns:p14="http://schemas.microsoft.com/office/powerpoint/2010/main" val="3509632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15A8E1C-2E9C-4345-8B45-8B05335D2DBD}" type="slidenum">
              <a:rPr lang="tr-TR" smtClean="0"/>
              <a:t>1</a:t>
            </a:fld>
            <a:endParaRPr lang="tr-TR"/>
          </a:p>
        </p:txBody>
      </p:sp>
    </p:spTree>
    <p:extLst>
      <p:ext uri="{BB962C8B-B14F-4D97-AF65-F5344CB8AC3E}">
        <p14:creationId xmlns:p14="http://schemas.microsoft.com/office/powerpoint/2010/main" val="2368371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15A8E1C-2E9C-4345-8B45-8B05335D2DBD}" type="slidenum">
              <a:rPr lang="tr-TR" smtClean="0"/>
              <a:t>2</a:t>
            </a:fld>
            <a:endParaRPr lang="tr-TR"/>
          </a:p>
        </p:txBody>
      </p:sp>
    </p:spTree>
    <p:extLst>
      <p:ext uri="{BB962C8B-B14F-4D97-AF65-F5344CB8AC3E}">
        <p14:creationId xmlns:p14="http://schemas.microsoft.com/office/powerpoint/2010/main" val="3979834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15A8E1C-2E9C-4345-8B45-8B05335D2DBD}" type="slidenum">
              <a:rPr lang="tr-TR" smtClean="0"/>
              <a:t>18</a:t>
            </a:fld>
            <a:endParaRPr lang="tr-TR"/>
          </a:p>
        </p:txBody>
      </p:sp>
    </p:spTree>
    <p:extLst>
      <p:ext uri="{BB962C8B-B14F-4D97-AF65-F5344CB8AC3E}">
        <p14:creationId xmlns:p14="http://schemas.microsoft.com/office/powerpoint/2010/main" val="4197372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15A8E1C-2E9C-4345-8B45-8B05335D2DBD}" type="slidenum">
              <a:rPr lang="tr-TR" smtClean="0"/>
              <a:t>19</a:t>
            </a:fld>
            <a:endParaRPr lang="tr-TR"/>
          </a:p>
        </p:txBody>
      </p:sp>
    </p:spTree>
    <p:extLst>
      <p:ext uri="{BB962C8B-B14F-4D97-AF65-F5344CB8AC3E}">
        <p14:creationId xmlns:p14="http://schemas.microsoft.com/office/powerpoint/2010/main" val="2433034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15A8E1C-2E9C-4345-8B45-8B05335D2DBD}" type="slidenum">
              <a:rPr lang="tr-TR" smtClean="0"/>
              <a:t>20</a:t>
            </a:fld>
            <a:endParaRPr lang="tr-TR"/>
          </a:p>
        </p:txBody>
      </p:sp>
    </p:spTree>
    <p:extLst>
      <p:ext uri="{BB962C8B-B14F-4D97-AF65-F5344CB8AC3E}">
        <p14:creationId xmlns:p14="http://schemas.microsoft.com/office/powerpoint/2010/main" val="4071450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15A8E1C-2E9C-4345-8B45-8B05335D2DBD}" type="slidenum">
              <a:rPr lang="tr-TR" smtClean="0"/>
              <a:t>21</a:t>
            </a:fld>
            <a:endParaRPr lang="tr-TR"/>
          </a:p>
        </p:txBody>
      </p:sp>
    </p:spTree>
    <p:extLst>
      <p:ext uri="{BB962C8B-B14F-4D97-AF65-F5344CB8AC3E}">
        <p14:creationId xmlns:p14="http://schemas.microsoft.com/office/powerpoint/2010/main" val="12309905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15A8E1C-2E9C-4345-8B45-8B05335D2DBD}" type="slidenum">
              <a:rPr lang="tr-TR" smtClean="0"/>
              <a:t>22</a:t>
            </a:fld>
            <a:endParaRPr lang="tr-TR"/>
          </a:p>
        </p:txBody>
      </p:sp>
    </p:spTree>
    <p:extLst>
      <p:ext uri="{BB962C8B-B14F-4D97-AF65-F5344CB8AC3E}">
        <p14:creationId xmlns:p14="http://schemas.microsoft.com/office/powerpoint/2010/main" val="2012179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A34ECF22-24BF-413B-BD79-5044C653CF40}" type="datetimeFigureOut">
              <a:rPr lang="tr-TR" smtClean="0"/>
              <a:t>24.10.2022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9DDB9D-D1A8-43BA-A834-020872A90CDB}" type="slidenum">
              <a:rPr lang="tr-TR" smtClean="0"/>
              <a:t>‹#›</a:t>
            </a:fld>
            <a:endParaRPr lang="tr-TR"/>
          </a:p>
        </p:txBody>
      </p:sp>
    </p:spTree>
    <p:extLst>
      <p:ext uri="{BB962C8B-B14F-4D97-AF65-F5344CB8AC3E}">
        <p14:creationId xmlns:p14="http://schemas.microsoft.com/office/powerpoint/2010/main" val="1593969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A34ECF22-24BF-413B-BD79-5044C653CF40}" type="datetimeFigureOut">
              <a:rPr lang="tr-TR" smtClean="0"/>
              <a:t>24.10.2022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9DDB9D-D1A8-43BA-A834-020872A90CDB}" type="slidenum">
              <a:rPr lang="tr-TR" smtClean="0"/>
              <a:t>‹#›</a:t>
            </a:fld>
            <a:endParaRPr lang="tr-TR"/>
          </a:p>
        </p:txBody>
      </p:sp>
    </p:spTree>
    <p:extLst>
      <p:ext uri="{BB962C8B-B14F-4D97-AF65-F5344CB8AC3E}">
        <p14:creationId xmlns:p14="http://schemas.microsoft.com/office/powerpoint/2010/main" val="2939485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A34ECF22-24BF-413B-BD79-5044C653CF40}" type="datetimeFigureOut">
              <a:rPr lang="tr-TR" smtClean="0"/>
              <a:t>24.10.2022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9DDB9D-D1A8-43BA-A834-020872A90CDB}" type="slidenum">
              <a:rPr lang="tr-TR" smtClean="0"/>
              <a:t>‹#›</a:t>
            </a:fld>
            <a:endParaRPr lang="tr-TR"/>
          </a:p>
        </p:txBody>
      </p:sp>
    </p:spTree>
    <p:extLst>
      <p:ext uri="{BB962C8B-B14F-4D97-AF65-F5344CB8AC3E}">
        <p14:creationId xmlns:p14="http://schemas.microsoft.com/office/powerpoint/2010/main" val="11048896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A62A3BFD-E1B0-4431-A493-C9B928FF62D3}" type="datetimeFigureOut">
              <a:rPr lang="tr-TR" smtClean="0"/>
              <a:t>24.10.2022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0B4F33A-5F43-4EBD-A107-344697D52A85}" type="slidenum">
              <a:rPr lang="tr-TR" smtClean="0"/>
              <a:t>‹#›</a:t>
            </a:fld>
            <a:endParaRPr lang="tr-TR"/>
          </a:p>
        </p:txBody>
      </p:sp>
    </p:spTree>
    <p:extLst>
      <p:ext uri="{BB962C8B-B14F-4D97-AF65-F5344CB8AC3E}">
        <p14:creationId xmlns:p14="http://schemas.microsoft.com/office/powerpoint/2010/main" val="2418111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62A3BFD-E1B0-4431-A493-C9B928FF62D3}" type="datetimeFigureOut">
              <a:rPr lang="tr-TR" smtClean="0"/>
              <a:pPr/>
              <a:t>24.10.2022</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50B4F33A-5F43-4EBD-A107-344697D52A85}" type="slidenum">
              <a:rPr lang="tr-TR" smtClean="0"/>
              <a:pPr/>
              <a:t>‹#›</a:t>
            </a:fld>
            <a:endParaRPr lang="tr-TR" dirty="0"/>
          </a:p>
        </p:txBody>
      </p:sp>
      <p:pic>
        <p:nvPicPr>
          <p:cNvPr id="8" name="Picture 3" descr="saulogo_yatay1.pn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447146" y="315916"/>
            <a:ext cx="1582888" cy="398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Dikdörtgen 8"/>
          <p:cNvSpPr/>
          <p:nvPr userDrawn="1"/>
        </p:nvSpPr>
        <p:spPr>
          <a:xfrm>
            <a:off x="677334" y="6406487"/>
            <a:ext cx="6212540" cy="3847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tr-TR" sz="900" dirty="0">
                <a:solidFill>
                  <a:schemeClr val="bg2">
                    <a:lumMod val="50000"/>
                  </a:schemeClr>
                </a:solidFill>
                <a:latin typeface="+mj-lt"/>
              </a:rPr>
              <a:t>  Arşiv Koordinatörlüğü</a:t>
            </a:r>
          </a:p>
        </p:txBody>
      </p:sp>
    </p:spTree>
    <p:extLst>
      <p:ext uri="{BB962C8B-B14F-4D97-AF65-F5344CB8AC3E}">
        <p14:creationId xmlns:p14="http://schemas.microsoft.com/office/powerpoint/2010/main" val="2767087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62A3BFD-E1B0-4431-A493-C9B928FF62D3}" type="datetimeFigureOut">
              <a:rPr lang="tr-TR" smtClean="0"/>
              <a:t>24.10.2022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0B4F33A-5F43-4EBD-A107-344697D52A85}" type="slidenum">
              <a:rPr lang="tr-TR" smtClean="0"/>
              <a:t>‹#›</a:t>
            </a:fld>
            <a:endParaRPr lang="tr-TR"/>
          </a:p>
        </p:txBody>
      </p:sp>
    </p:spTree>
    <p:extLst>
      <p:ext uri="{BB962C8B-B14F-4D97-AF65-F5344CB8AC3E}">
        <p14:creationId xmlns:p14="http://schemas.microsoft.com/office/powerpoint/2010/main" val="14471598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62A3BFD-E1B0-4431-A493-C9B928FF62D3}" type="datetimeFigureOut">
              <a:rPr lang="tr-TR" smtClean="0"/>
              <a:t>24.10.2022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0B4F33A-5F43-4EBD-A107-344697D52A85}" type="slidenum">
              <a:rPr lang="tr-TR" smtClean="0"/>
              <a:t>‹#›</a:t>
            </a:fld>
            <a:endParaRPr lang="tr-TR"/>
          </a:p>
        </p:txBody>
      </p:sp>
    </p:spTree>
    <p:extLst>
      <p:ext uri="{BB962C8B-B14F-4D97-AF65-F5344CB8AC3E}">
        <p14:creationId xmlns:p14="http://schemas.microsoft.com/office/powerpoint/2010/main" val="17605436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62A3BFD-E1B0-4431-A493-C9B928FF62D3}" type="datetimeFigureOut">
              <a:rPr lang="tr-TR" smtClean="0"/>
              <a:t>24.10.2022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0B4F33A-5F43-4EBD-A107-344697D52A85}" type="slidenum">
              <a:rPr lang="tr-TR" smtClean="0"/>
              <a:t>‹#›</a:t>
            </a:fld>
            <a:endParaRPr lang="tr-TR"/>
          </a:p>
        </p:txBody>
      </p:sp>
    </p:spTree>
    <p:extLst>
      <p:ext uri="{BB962C8B-B14F-4D97-AF65-F5344CB8AC3E}">
        <p14:creationId xmlns:p14="http://schemas.microsoft.com/office/powerpoint/2010/main" val="42160999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62A3BFD-E1B0-4431-A493-C9B928FF62D3}" type="datetimeFigureOut">
              <a:rPr lang="tr-TR" smtClean="0"/>
              <a:t>24.10.2022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0B4F33A-5F43-4EBD-A107-344697D52A85}" type="slidenum">
              <a:rPr lang="tr-TR" smtClean="0"/>
              <a:t>‹#›</a:t>
            </a:fld>
            <a:endParaRPr lang="tr-TR"/>
          </a:p>
        </p:txBody>
      </p:sp>
    </p:spTree>
    <p:extLst>
      <p:ext uri="{BB962C8B-B14F-4D97-AF65-F5344CB8AC3E}">
        <p14:creationId xmlns:p14="http://schemas.microsoft.com/office/powerpoint/2010/main" val="27330081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2A3BFD-E1B0-4431-A493-C9B928FF62D3}" type="datetimeFigureOut">
              <a:rPr lang="tr-TR" smtClean="0"/>
              <a:t>24.10.2022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0B4F33A-5F43-4EBD-A107-344697D52A85}" type="slidenum">
              <a:rPr lang="tr-TR" smtClean="0"/>
              <a:t>‹#›</a:t>
            </a:fld>
            <a:endParaRPr lang="tr-TR"/>
          </a:p>
        </p:txBody>
      </p:sp>
    </p:spTree>
    <p:extLst>
      <p:ext uri="{BB962C8B-B14F-4D97-AF65-F5344CB8AC3E}">
        <p14:creationId xmlns:p14="http://schemas.microsoft.com/office/powerpoint/2010/main" val="6732081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62A3BFD-E1B0-4431-A493-C9B928FF62D3}" type="datetimeFigureOut">
              <a:rPr lang="tr-TR" smtClean="0"/>
              <a:t>24.10.2022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0B4F33A-5F43-4EBD-A107-344697D52A85}" type="slidenum">
              <a:rPr lang="tr-TR" smtClean="0"/>
              <a:t>‹#›</a:t>
            </a:fld>
            <a:endParaRPr lang="tr-TR"/>
          </a:p>
        </p:txBody>
      </p:sp>
    </p:spTree>
    <p:extLst>
      <p:ext uri="{BB962C8B-B14F-4D97-AF65-F5344CB8AC3E}">
        <p14:creationId xmlns:p14="http://schemas.microsoft.com/office/powerpoint/2010/main" val="1062607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A34ECF22-24BF-413B-BD79-5044C653CF40}" type="datetimeFigureOut">
              <a:rPr lang="tr-TR" smtClean="0"/>
              <a:t>24.10.2022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9DDB9D-D1A8-43BA-A834-020872A90CDB}" type="slidenum">
              <a:rPr lang="tr-TR" smtClean="0"/>
              <a:t>‹#›</a:t>
            </a:fld>
            <a:endParaRPr lang="tr-TR"/>
          </a:p>
        </p:txBody>
      </p:sp>
    </p:spTree>
    <p:extLst>
      <p:ext uri="{BB962C8B-B14F-4D97-AF65-F5344CB8AC3E}">
        <p14:creationId xmlns:p14="http://schemas.microsoft.com/office/powerpoint/2010/main" val="23730509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0B4F33A-5F43-4EBD-A107-344697D52A85}" type="slidenum">
              <a:rPr lang="tr-TR" smtClean="0"/>
              <a:t>‹#›</a:t>
            </a:fld>
            <a:endParaRPr lang="tr-TR"/>
          </a:p>
        </p:txBody>
      </p:sp>
      <p:sp>
        <p:nvSpPr>
          <p:cNvPr id="5" name="Date Placeholder 4"/>
          <p:cNvSpPr>
            <a:spLocks noGrp="1"/>
          </p:cNvSpPr>
          <p:nvPr>
            <p:ph type="dt" sz="half" idx="10"/>
          </p:nvPr>
        </p:nvSpPr>
        <p:spPr/>
        <p:txBody>
          <a:bodyPr/>
          <a:lstStyle/>
          <a:p>
            <a:fld id="{A62A3BFD-E1B0-4431-A493-C9B928FF62D3}" type="datetimeFigureOut">
              <a:rPr lang="tr-TR" smtClean="0"/>
              <a:t>24.10.2022</a:t>
            </a:fld>
            <a:endParaRPr lang="tr-TR"/>
          </a:p>
        </p:txBody>
      </p:sp>
    </p:spTree>
    <p:extLst>
      <p:ext uri="{BB962C8B-B14F-4D97-AF65-F5344CB8AC3E}">
        <p14:creationId xmlns:p14="http://schemas.microsoft.com/office/powerpoint/2010/main" val="41538695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34ECF22-24BF-413B-BD79-5044C653CF40}" type="datetimeFigureOut">
              <a:rPr lang="tr-TR" smtClean="0"/>
              <a:t>24.10.2022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9DDB9D-D1A8-43BA-A834-020872A90CDB}" type="slidenum">
              <a:rPr lang="tr-TR" smtClean="0"/>
              <a:t>‹#›</a:t>
            </a:fld>
            <a:endParaRPr lang="tr-TR"/>
          </a:p>
        </p:txBody>
      </p:sp>
    </p:spTree>
    <p:extLst>
      <p:ext uri="{BB962C8B-B14F-4D97-AF65-F5344CB8AC3E}">
        <p14:creationId xmlns:p14="http://schemas.microsoft.com/office/powerpoint/2010/main" val="35997753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34ECF22-24BF-413B-BD79-5044C653CF40}" type="datetimeFigureOut">
              <a:rPr lang="tr-TR" smtClean="0"/>
              <a:t>24.10.2022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9DDB9D-D1A8-43BA-A834-020872A90CDB}"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62210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34ECF22-24BF-413B-BD79-5044C653CF40}" type="datetimeFigureOut">
              <a:rPr lang="tr-TR" smtClean="0"/>
              <a:t>24.10.2022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9DDB9D-D1A8-43BA-A834-020872A90CDB}" type="slidenum">
              <a:rPr lang="tr-TR" smtClean="0"/>
              <a:t>‹#›</a:t>
            </a:fld>
            <a:endParaRPr lang="tr-TR"/>
          </a:p>
        </p:txBody>
      </p:sp>
    </p:spTree>
    <p:extLst>
      <p:ext uri="{BB962C8B-B14F-4D97-AF65-F5344CB8AC3E}">
        <p14:creationId xmlns:p14="http://schemas.microsoft.com/office/powerpoint/2010/main" val="26351949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34ECF22-24BF-413B-BD79-5044C653CF40}" type="datetimeFigureOut">
              <a:rPr lang="tr-TR" smtClean="0"/>
              <a:t>24.10.2022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9DDB9D-D1A8-43BA-A834-020872A90CDB}"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863525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34ECF22-24BF-413B-BD79-5044C653CF40}" type="datetimeFigureOut">
              <a:rPr lang="tr-TR" smtClean="0"/>
              <a:t>24.10.2022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9DDB9D-D1A8-43BA-A834-020872A90CDB}" type="slidenum">
              <a:rPr lang="tr-TR" smtClean="0"/>
              <a:t>‹#›</a:t>
            </a:fld>
            <a:endParaRPr lang="tr-TR"/>
          </a:p>
        </p:txBody>
      </p:sp>
    </p:spTree>
    <p:extLst>
      <p:ext uri="{BB962C8B-B14F-4D97-AF65-F5344CB8AC3E}">
        <p14:creationId xmlns:p14="http://schemas.microsoft.com/office/powerpoint/2010/main" val="32776079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62A3BFD-E1B0-4431-A493-C9B928FF62D3}" type="datetimeFigureOut">
              <a:rPr lang="tr-TR" smtClean="0"/>
              <a:t>24.10.2022</a:t>
            </a:fld>
            <a:endParaRPr lang="tr-TR"/>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50B4F33A-5F43-4EBD-A107-344697D52A85}" type="slidenum">
              <a:rPr lang="tr-TR" smtClean="0"/>
              <a:t>‹#›</a:t>
            </a:fld>
            <a:endParaRPr lang="tr-TR"/>
          </a:p>
        </p:txBody>
      </p:sp>
    </p:spTree>
    <p:extLst>
      <p:ext uri="{BB962C8B-B14F-4D97-AF65-F5344CB8AC3E}">
        <p14:creationId xmlns:p14="http://schemas.microsoft.com/office/powerpoint/2010/main" val="18674780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62A3BFD-E1B0-4431-A493-C9B928FF62D3}" type="datetimeFigureOut">
              <a:rPr lang="tr-TR" smtClean="0"/>
              <a:t>24.10.2022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0B4F33A-5F43-4EBD-A107-344697D52A85}" type="slidenum">
              <a:rPr lang="tr-TR" smtClean="0"/>
              <a:t>‹#›</a:t>
            </a:fld>
            <a:endParaRPr lang="tr-TR"/>
          </a:p>
        </p:txBody>
      </p:sp>
    </p:spTree>
    <p:extLst>
      <p:ext uri="{BB962C8B-B14F-4D97-AF65-F5344CB8AC3E}">
        <p14:creationId xmlns:p14="http://schemas.microsoft.com/office/powerpoint/2010/main" val="1459486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A34ECF22-24BF-413B-BD79-5044C653CF40}" type="datetimeFigureOut">
              <a:rPr lang="tr-TR" smtClean="0"/>
              <a:t>24.10.2022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9DDB9D-D1A8-43BA-A834-020872A90CDB}" type="slidenum">
              <a:rPr lang="tr-TR" smtClean="0"/>
              <a:t>‹#›</a:t>
            </a:fld>
            <a:endParaRPr lang="tr-TR"/>
          </a:p>
        </p:txBody>
      </p:sp>
    </p:spTree>
    <p:extLst>
      <p:ext uri="{BB962C8B-B14F-4D97-AF65-F5344CB8AC3E}">
        <p14:creationId xmlns:p14="http://schemas.microsoft.com/office/powerpoint/2010/main" val="136616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A34ECF22-24BF-413B-BD79-5044C653CF40}" type="datetimeFigureOut">
              <a:rPr lang="tr-TR" smtClean="0"/>
              <a:t>24.10.2022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9DDB9D-D1A8-43BA-A834-020872A90CDB}" type="slidenum">
              <a:rPr lang="tr-TR" smtClean="0"/>
              <a:t>‹#›</a:t>
            </a:fld>
            <a:endParaRPr lang="tr-TR"/>
          </a:p>
        </p:txBody>
      </p:sp>
    </p:spTree>
    <p:extLst>
      <p:ext uri="{BB962C8B-B14F-4D97-AF65-F5344CB8AC3E}">
        <p14:creationId xmlns:p14="http://schemas.microsoft.com/office/powerpoint/2010/main" val="1110647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A34ECF22-24BF-413B-BD79-5044C653CF40}" type="datetimeFigureOut">
              <a:rPr lang="tr-TR" smtClean="0"/>
              <a:t>24.10.2022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E9DDB9D-D1A8-43BA-A834-020872A90CDB}" type="slidenum">
              <a:rPr lang="tr-TR" smtClean="0"/>
              <a:t>‹#›</a:t>
            </a:fld>
            <a:endParaRPr lang="tr-TR"/>
          </a:p>
        </p:txBody>
      </p:sp>
    </p:spTree>
    <p:extLst>
      <p:ext uri="{BB962C8B-B14F-4D97-AF65-F5344CB8AC3E}">
        <p14:creationId xmlns:p14="http://schemas.microsoft.com/office/powerpoint/2010/main" val="416334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A34ECF22-24BF-413B-BD79-5044C653CF40}" type="datetimeFigureOut">
              <a:rPr lang="tr-TR" smtClean="0"/>
              <a:t>24.10.2022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E9DDB9D-D1A8-43BA-A834-020872A90CDB}" type="slidenum">
              <a:rPr lang="tr-TR" smtClean="0"/>
              <a:t>‹#›</a:t>
            </a:fld>
            <a:endParaRPr lang="tr-TR"/>
          </a:p>
        </p:txBody>
      </p:sp>
    </p:spTree>
    <p:extLst>
      <p:ext uri="{BB962C8B-B14F-4D97-AF65-F5344CB8AC3E}">
        <p14:creationId xmlns:p14="http://schemas.microsoft.com/office/powerpoint/2010/main" val="2861806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34ECF22-24BF-413B-BD79-5044C653CF40}" type="datetimeFigureOut">
              <a:rPr lang="tr-TR" smtClean="0"/>
              <a:t>24.10.2022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E9DDB9D-D1A8-43BA-A834-020872A90CDB}" type="slidenum">
              <a:rPr lang="tr-TR" smtClean="0"/>
              <a:t>‹#›</a:t>
            </a:fld>
            <a:endParaRPr lang="tr-TR"/>
          </a:p>
        </p:txBody>
      </p:sp>
    </p:spTree>
    <p:extLst>
      <p:ext uri="{BB962C8B-B14F-4D97-AF65-F5344CB8AC3E}">
        <p14:creationId xmlns:p14="http://schemas.microsoft.com/office/powerpoint/2010/main" val="1527713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A34ECF22-24BF-413B-BD79-5044C653CF40}" type="datetimeFigureOut">
              <a:rPr lang="tr-TR" smtClean="0"/>
              <a:t>24.10.2022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9DDB9D-D1A8-43BA-A834-020872A90CDB}" type="slidenum">
              <a:rPr lang="tr-TR" smtClean="0"/>
              <a:t>‹#›</a:t>
            </a:fld>
            <a:endParaRPr lang="tr-TR"/>
          </a:p>
        </p:txBody>
      </p:sp>
    </p:spTree>
    <p:extLst>
      <p:ext uri="{BB962C8B-B14F-4D97-AF65-F5344CB8AC3E}">
        <p14:creationId xmlns:p14="http://schemas.microsoft.com/office/powerpoint/2010/main" val="1011709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A34ECF22-24BF-413B-BD79-5044C653CF40}" type="datetimeFigureOut">
              <a:rPr lang="tr-TR" smtClean="0"/>
              <a:t>24.10.2022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9DDB9D-D1A8-43BA-A834-020872A90CDB}" type="slidenum">
              <a:rPr lang="tr-TR" smtClean="0"/>
              <a:t>‹#›</a:t>
            </a:fld>
            <a:endParaRPr lang="tr-TR"/>
          </a:p>
        </p:txBody>
      </p:sp>
    </p:spTree>
    <p:extLst>
      <p:ext uri="{BB962C8B-B14F-4D97-AF65-F5344CB8AC3E}">
        <p14:creationId xmlns:p14="http://schemas.microsoft.com/office/powerpoint/2010/main" val="2551216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4ECF22-24BF-413B-BD79-5044C653CF40}" type="datetimeFigureOut">
              <a:rPr lang="tr-TR" smtClean="0"/>
              <a:t>24.10.2022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9DDB9D-D1A8-43BA-A834-020872A90CDB}" type="slidenum">
              <a:rPr lang="tr-TR" smtClean="0"/>
              <a:t>‹#›</a:t>
            </a:fld>
            <a:endParaRPr lang="tr-TR"/>
          </a:p>
        </p:txBody>
      </p:sp>
    </p:spTree>
    <p:extLst>
      <p:ext uri="{BB962C8B-B14F-4D97-AF65-F5344CB8AC3E}">
        <p14:creationId xmlns:p14="http://schemas.microsoft.com/office/powerpoint/2010/main" val="57775280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34ECF22-24BF-413B-BD79-5044C653CF40}" type="datetimeFigureOut">
              <a:rPr lang="tr-TR" smtClean="0"/>
              <a:t>24.10.2022</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E9DDB9D-D1A8-43BA-A834-020872A90CDB}" type="slidenum">
              <a:rPr lang="tr-TR" smtClean="0"/>
              <a:t>‹#›</a:t>
            </a:fld>
            <a:endParaRPr lang="tr-TR"/>
          </a:p>
        </p:txBody>
      </p:sp>
    </p:spTree>
    <p:extLst>
      <p:ext uri="{BB962C8B-B14F-4D97-AF65-F5344CB8AC3E}">
        <p14:creationId xmlns:p14="http://schemas.microsoft.com/office/powerpoint/2010/main" val="929576894"/>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 id="2147483786" r:id="rId15"/>
    <p:sldLayoutId id="214748378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13.xml"/><Relationship Id="rId4" Type="http://schemas.openxmlformats.org/officeDocument/2006/relationships/image" Target="../media/image6.jpg"/></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4" name="Dikdörtgen 3"/>
          <p:cNvSpPr/>
          <p:nvPr/>
        </p:nvSpPr>
        <p:spPr>
          <a:xfrm>
            <a:off x="0" y="0"/>
            <a:ext cx="6104586" cy="6858000"/>
          </a:xfrm>
          <a:prstGeom prst="rect">
            <a:avLst/>
          </a:prstGeom>
          <a:solidFill>
            <a:srgbClr val="2B609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pic>
        <p:nvPicPr>
          <p:cNvPr id="5" name="Picture 3" descr="saulogo_yatay1.png"/>
          <p:cNvPicPr/>
          <p:nvPr/>
        </p:nvPicPr>
        <p:blipFill>
          <a:blip r:embed="rId3">
            <a:extLst>
              <a:ext uri="{28A0092B-C50C-407E-A947-70E740481C1C}">
                <a14:useLocalDpi xmlns:a14="http://schemas.microsoft.com/office/drawing/2010/main" val="0"/>
              </a:ext>
            </a:extLst>
          </a:blip>
          <a:srcRect/>
          <a:stretch>
            <a:fillRect/>
          </a:stretch>
        </p:blipFill>
        <p:spPr bwMode="auto">
          <a:xfrm>
            <a:off x="1696747" y="3084512"/>
            <a:ext cx="273685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6"/>
          <p:cNvGrpSpPr/>
          <p:nvPr/>
        </p:nvGrpSpPr>
        <p:grpSpPr>
          <a:xfrm>
            <a:off x="0" y="-8467"/>
            <a:ext cx="12192000" cy="6866467"/>
            <a:chOff x="0" y="-8467"/>
            <a:chExt cx="12192000" cy="6866467"/>
          </a:xfrm>
        </p:grpSpPr>
        <p:cxnSp>
          <p:nvCxnSpPr>
            <p:cNvPr id="11"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1" name="Dikdörtgen 20"/>
          <p:cNvSpPr/>
          <p:nvPr/>
        </p:nvSpPr>
        <p:spPr>
          <a:xfrm>
            <a:off x="6319233" y="4033114"/>
            <a:ext cx="3743915" cy="861774"/>
          </a:xfrm>
          <a:prstGeom prst="rect">
            <a:avLst/>
          </a:prstGeom>
        </p:spPr>
        <p:txBody>
          <a:bodyPr wrap="square">
            <a:spAutoFit/>
          </a:bodyPr>
          <a:lstStyle/>
          <a:p>
            <a:r>
              <a:rPr lang="tr-TR" sz="2500" b="1" i="1" dirty="0">
                <a:solidFill>
                  <a:srgbClr val="00B0F0"/>
                </a:solidFill>
                <a:latin typeface="Times New Roman" panose="02020603050405020304" pitchFamily="18" charset="0"/>
                <a:cs typeface="Times New Roman" panose="02020603050405020304" pitchFamily="18" charset="0"/>
              </a:rPr>
              <a:t>SAÜ’DE ARŞİVLEME SÜRECİ</a:t>
            </a:r>
          </a:p>
        </p:txBody>
      </p:sp>
      <p:sp>
        <p:nvSpPr>
          <p:cNvPr id="22" name="Dikdörtgen 21"/>
          <p:cNvSpPr/>
          <p:nvPr/>
        </p:nvSpPr>
        <p:spPr>
          <a:xfrm>
            <a:off x="6319233" y="5311290"/>
            <a:ext cx="5872767" cy="861774"/>
          </a:xfrm>
          <a:prstGeom prst="rect">
            <a:avLst/>
          </a:prstGeom>
        </p:spPr>
        <p:txBody>
          <a:bodyPr wrap="square">
            <a:spAutoFit/>
          </a:bodyPr>
          <a:lstStyle/>
          <a:p>
            <a:pPr fontAlgn="auto">
              <a:spcAft>
                <a:spcPts val="0"/>
              </a:spcAft>
              <a:buFont typeface="Arial" pitchFamily="34" charset="0"/>
              <a:buNone/>
              <a:defRPr/>
            </a:pPr>
            <a:r>
              <a:rPr lang="tr-TR" sz="2500" b="1" i="1" dirty="0" smtClean="0">
                <a:solidFill>
                  <a:srgbClr val="2B6091"/>
                </a:solidFill>
                <a:latin typeface="Times New Roman" panose="02020603050405020304" pitchFamily="18" charset="0"/>
                <a:cs typeface="Times New Roman" panose="02020603050405020304" pitchFamily="18" charset="0"/>
              </a:rPr>
              <a:t>24 EKİM 2022</a:t>
            </a:r>
            <a:endParaRPr lang="tr-TR" sz="2500" b="1" i="1" dirty="0">
              <a:solidFill>
                <a:srgbClr val="2B6091"/>
              </a:solidFill>
              <a:latin typeface="Times New Roman" panose="02020603050405020304" pitchFamily="18" charset="0"/>
              <a:cs typeface="Times New Roman" panose="02020603050405020304" pitchFamily="18" charset="0"/>
            </a:endParaRPr>
          </a:p>
          <a:p>
            <a:pPr fontAlgn="auto">
              <a:spcAft>
                <a:spcPts val="0"/>
              </a:spcAft>
              <a:buFont typeface="Arial" pitchFamily="34" charset="0"/>
              <a:buNone/>
              <a:defRPr/>
            </a:pPr>
            <a:r>
              <a:rPr lang="tr-TR" sz="2500" b="1" i="1" dirty="0">
                <a:solidFill>
                  <a:srgbClr val="2B6091"/>
                </a:solidFill>
                <a:latin typeface="Times New Roman" panose="02020603050405020304" pitchFamily="18" charset="0"/>
                <a:cs typeface="Times New Roman" panose="02020603050405020304" pitchFamily="18" charset="0"/>
              </a:rPr>
              <a:t>Arşiv Koordinatörlüğü</a:t>
            </a:r>
          </a:p>
        </p:txBody>
      </p:sp>
    </p:spTree>
    <p:extLst>
      <p:ext uri="{BB962C8B-B14F-4D97-AF65-F5344CB8AC3E}">
        <p14:creationId xmlns:p14="http://schemas.microsoft.com/office/powerpoint/2010/main" val="1895215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5" name="İçerik Yer Tutucusu 4"/>
          <p:cNvSpPr>
            <a:spLocks noGrp="1"/>
          </p:cNvSpPr>
          <p:nvPr>
            <p:ph type="subTitle" idx="1"/>
          </p:nvPr>
        </p:nvSpPr>
        <p:spPr/>
        <p:txBody>
          <a:bodyPr/>
          <a:lstStyle/>
          <a:p>
            <a:pPr marL="0" indent="0">
              <a:buNone/>
            </a:pPr>
            <a:r>
              <a:rPr lang="tr-TR" sz="2400" b="1" dirty="0" smtClean="0">
                <a:solidFill>
                  <a:srgbClr val="00B0F0"/>
                </a:solidFill>
                <a:latin typeface="Times New Roman" panose="02020603050405020304" pitchFamily="18" charset="0"/>
                <a:cs typeface="Times New Roman" panose="02020603050405020304" pitchFamily="18" charset="0"/>
              </a:rPr>
              <a:t> </a:t>
            </a:r>
            <a:r>
              <a:rPr lang="tr-TR" sz="2400" b="1" dirty="0">
                <a:solidFill>
                  <a:srgbClr val="00B0F0"/>
                </a:solidFill>
                <a:latin typeface="Times New Roman" panose="02020603050405020304" pitchFamily="18" charset="0"/>
                <a:cs typeface="Times New Roman" panose="02020603050405020304" pitchFamily="18" charset="0"/>
              </a:rPr>
              <a:t/>
            </a:r>
            <a:br>
              <a:rPr lang="tr-TR" sz="2400" b="1" dirty="0">
                <a:solidFill>
                  <a:srgbClr val="00B0F0"/>
                </a:solidFill>
                <a:latin typeface="Times New Roman" panose="02020603050405020304" pitchFamily="18" charset="0"/>
                <a:cs typeface="Times New Roman" panose="02020603050405020304" pitchFamily="18" charset="0"/>
              </a:rPr>
            </a:br>
            <a:endParaRPr lang="tr-TR" dirty="0"/>
          </a:p>
        </p:txBody>
      </p:sp>
      <p:graphicFrame>
        <p:nvGraphicFramePr>
          <p:cNvPr id="6" name="Tablo 5"/>
          <p:cNvGraphicFramePr>
            <a:graphicFrameLocks noGrp="1"/>
          </p:cNvGraphicFramePr>
          <p:nvPr>
            <p:extLst>
              <p:ext uri="{D42A27DB-BD31-4B8C-83A1-F6EECF244321}">
                <p14:modId xmlns:p14="http://schemas.microsoft.com/office/powerpoint/2010/main" val="327283151"/>
              </p:ext>
            </p:extLst>
          </p:nvPr>
        </p:nvGraphicFramePr>
        <p:xfrm>
          <a:off x="1312333" y="270940"/>
          <a:ext cx="7035800" cy="6198542"/>
        </p:xfrm>
        <a:graphic>
          <a:graphicData uri="http://schemas.openxmlformats.org/drawingml/2006/table">
            <a:tbl>
              <a:tblPr firstRow="1" firstCol="1" bandRow="1">
                <a:tableStyleId>{5C22544A-7EE6-4342-B048-85BDC9FD1C3A}</a:tableStyleId>
              </a:tblPr>
              <a:tblGrid>
                <a:gridCol w="2514197"/>
                <a:gridCol w="4521603"/>
              </a:tblGrid>
              <a:tr h="285232">
                <a:tc>
                  <a:txBody>
                    <a:bodyPr/>
                    <a:lstStyle/>
                    <a:p>
                      <a:pPr algn="ctr">
                        <a:lnSpc>
                          <a:spcPct val="107000"/>
                        </a:lnSpc>
                        <a:spcAft>
                          <a:spcPts val="800"/>
                        </a:spcAft>
                      </a:pPr>
                      <a:r>
                        <a:rPr lang="tr-TR" sz="1400" b="1" dirty="0">
                          <a:effectLst/>
                          <a:latin typeface="Times New Roman" panose="02020603050405020304" pitchFamily="18" charset="0"/>
                          <a:cs typeface="Times New Roman" panose="02020603050405020304" pitchFamily="18" charset="0"/>
                        </a:rPr>
                        <a:t>DİZİ NO</a:t>
                      </a:r>
                      <a:endParaRPr lang="tr-TR"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c>
                  <a:txBody>
                    <a:bodyPr/>
                    <a:lstStyle/>
                    <a:p>
                      <a:pPr algn="just">
                        <a:lnSpc>
                          <a:spcPct val="107000"/>
                        </a:lnSpc>
                        <a:spcAft>
                          <a:spcPts val="800"/>
                        </a:spcAft>
                      </a:pPr>
                      <a:r>
                        <a:rPr lang="tr-TR" sz="1400" dirty="0">
                          <a:effectLst/>
                          <a:latin typeface="Times New Roman" panose="02020603050405020304" pitchFamily="18" charset="0"/>
                          <a:cs typeface="Times New Roman" panose="02020603050405020304" pitchFamily="18" charset="0"/>
                        </a:rPr>
                        <a:t>KONU GRUBU</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r>
              <a:tr h="234042">
                <a:tc>
                  <a:txBody>
                    <a:bodyPr/>
                    <a:lstStyle/>
                    <a:p>
                      <a:pPr algn="ctr">
                        <a:lnSpc>
                          <a:spcPct val="107000"/>
                        </a:lnSpc>
                        <a:spcAft>
                          <a:spcPts val="800"/>
                        </a:spcAft>
                      </a:pPr>
                      <a:r>
                        <a:rPr lang="tr-TR" sz="1400" b="1" dirty="0">
                          <a:effectLst/>
                          <a:latin typeface="Times New Roman" panose="02020603050405020304" pitchFamily="18" charset="0"/>
                          <a:cs typeface="Times New Roman" panose="02020603050405020304" pitchFamily="18" charset="0"/>
                        </a:rPr>
                        <a:t>000-099</a:t>
                      </a:r>
                      <a:endParaRPr lang="tr-TR"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c>
                  <a:txBody>
                    <a:bodyPr/>
                    <a:lstStyle/>
                    <a:p>
                      <a:pPr algn="just">
                        <a:lnSpc>
                          <a:spcPct val="107000"/>
                        </a:lnSpc>
                        <a:spcAft>
                          <a:spcPts val="800"/>
                        </a:spcAft>
                      </a:pPr>
                      <a:r>
                        <a:rPr lang="tr-TR" sz="1400">
                          <a:effectLst/>
                          <a:latin typeface="Times New Roman" panose="02020603050405020304" pitchFamily="18" charset="0"/>
                          <a:cs typeface="Times New Roman" panose="02020603050405020304" pitchFamily="18" charset="0"/>
                        </a:rPr>
                        <a:t>GENEL KONULAR</a:t>
                      </a:r>
                      <a:endParaRPr lang="tr-TR"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r>
              <a:tr h="234042">
                <a:tc>
                  <a:txBody>
                    <a:bodyPr/>
                    <a:lstStyle/>
                    <a:p>
                      <a:pPr algn="ctr">
                        <a:lnSpc>
                          <a:spcPct val="107000"/>
                        </a:lnSpc>
                        <a:spcAft>
                          <a:spcPts val="800"/>
                        </a:spcAft>
                      </a:pPr>
                      <a:r>
                        <a:rPr lang="tr-TR" sz="1400" b="1" dirty="0">
                          <a:effectLst/>
                          <a:latin typeface="Times New Roman" panose="02020603050405020304" pitchFamily="18" charset="0"/>
                          <a:cs typeface="Times New Roman" panose="02020603050405020304" pitchFamily="18" charset="0"/>
                        </a:rPr>
                        <a:t>100-599</a:t>
                      </a:r>
                      <a:endParaRPr lang="tr-TR"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c>
                  <a:txBody>
                    <a:bodyPr/>
                    <a:lstStyle/>
                    <a:p>
                      <a:pPr algn="just">
                        <a:lnSpc>
                          <a:spcPct val="107000"/>
                        </a:lnSpc>
                        <a:spcAft>
                          <a:spcPts val="800"/>
                        </a:spcAft>
                      </a:pPr>
                      <a:r>
                        <a:rPr lang="tr-TR" sz="1400" dirty="0">
                          <a:effectLst/>
                          <a:latin typeface="Times New Roman" panose="02020603050405020304" pitchFamily="18" charset="0"/>
                          <a:cs typeface="Times New Roman" panose="02020603050405020304" pitchFamily="18" charset="0"/>
                        </a:rPr>
                        <a:t>ANA HİZMET FAALİYETLERİ</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r>
              <a:tr h="234042">
                <a:tc>
                  <a:txBody>
                    <a:bodyPr/>
                    <a:lstStyle/>
                    <a:p>
                      <a:pPr algn="ctr">
                        <a:lnSpc>
                          <a:spcPct val="107000"/>
                        </a:lnSpc>
                        <a:spcAft>
                          <a:spcPts val="800"/>
                        </a:spcAft>
                      </a:pPr>
                      <a:r>
                        <a:rPr lang="tr-TR" sz="1400" b="1">
                          <a:effectLst/>
                          <a:latin typeface="Times New Roman" panose="02020603050405020304" pitchFamily="18" charset="0"/>
                          <a:cs typeface="Times New Roman" panose="02020603050405020304" pitchFamily="18" charset="0"/>
                        </a:rPr>
                        <a:t>100-199</a:t>
                      </a:r>
                      <a:endParaRPr lang="tr-TR" sz="1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c>
                  <a:txBody>
                    <a:bodyPr/>
                    <a:lstStyle/>
                    <a:p>
                      <a:pPr algn="just">
                        <a:lnSpc>
                          <a:spcPct val="107000"/>
                        </a:lnSpc>
                        <a:spcAft>
                          <a:spcPts val="800"/>
                        </a:spcAft>
                      </a:pPr>
                      <a:r>
                        <a:rPr lang="tr-TR" sz="1400" dirty="0">
                          <a:effectLst/>
                          <a:latin typeface="Times New Roman" panose="02020603050405020304" pitchFamily="18" charset="0"/>
                          <a:cs typeface="Times New Roman" panose="02020603050405020304" pitchFamily="18" charset="0"/>
                        </a:rPr>
                        <a:t>EĞİTİM VE ÖĞRETİM İŞLERİ</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r>
              <a:tr h="265050">
                <a:tc>
                  <a:txBody>
                    <a:bodyPr/>
                    <a:lstStyle/>
                    <a:p>
                      <a:pPr algn="ctr">
                        <a:lnSpc>
                          <a:spcPct val="107000"/>
                        </a:lnSpc>
                        <a:spcAft>
                          <a:spcPts val="800"/>
                        </a:spcAft>
                      </a:pPr>
                      <a:r>
                        <a:rPr lang="tr-TR" sz="1400" b="1">
                          <a:effectLst/>
                          <a:latin typeface="Times New Roman" panose="02020603050405020304" pitchFamily="18" charset="0"/>
                          <a:cs typeface="Times New Roman" panose="02020603050405020304" pitchFamily="18" charset="0"/>
                        </a:rPr>
                        <a:t>200-299</a:t>
                      </a:r>
                      <a:endParaRPr lang="tr-TR" sz="1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c>
                  <a:txBody>
                    <a:bodyPr/>
                    <a:lstStyle/>
                    <a:p>
                      <a:pPr algn="just">
                        <a:lnSpc>
                          <a:spcPct val="107000"/>
                        </a:lnSpc>
                        <a:spcAft>
                          <a:spcPts val="800"/>
                        </a:spcAft>
                      </a:pPr>
                      <a:r>
                        <a:rPr lang="tr-TR" sz="1400" dirty="0">
                          <a:effectLst/>
                          <a:latin typeface="Times New Roman" panose="02020603050405020304" pitchFamily="18" charset="0"/>
                          <a:cs typeface="Times New Roman" panose="02020603050405020304" pitchFamily="18" charset="0"/>
                        </a:rPr>
                        <a:t>AKADEMİK PERSONEL VE AKADEMİK KARİYER İŞLERİ</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r>
              <a:tr h="246991">
                <a:tc>
                  <a:txBody>
                    <a:bodyPr/>
                    <a:lstStyle/>
                    <a:p>
                      <a:pPr algn="ctr">
                        <a:lnSpc>
                          <a:spcPct val="107000"/>
                        </a:lnSpc>
                        <a:spcAft>
                          <a:spcPts val="800"/>
                        </a:spcAft>
                      </a:pPr>
                      <a:r>
                        <a:rPr lang="tr-TR" sz="1400" b="1">
                          <a:effectLst/>
                          <a:latin typeface="Times New Roman" panose="02020603050405020304" pitchFamily="18" charset="0"/>
                          <a:cs typeface="Times New Roman" panose="02020603050405020304" pitchFamily="18" charset="0"/>
                        </a:rPr>
                        <a:t>300-399</a:t>
                      </a:r>
                      <a:endParaRPr lang="tr-TR" sz="1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c>
                  <a:txBody>
                    <a:bodyPr/>
                    <a:lstStyle/>
                    <a:p>
                      <a:pPr algn="just">
                        <a:lnSpc>
                          <a:spcPct val="107000"/>
                        </a:lnSpc>
                        <a:spcAft>
                          <a:spcPts val="800"/>
                        </a:spcAft>
                      </a:pPr>
                      <a:r>
                        <a:rPr lang="tr-TR" sz="1400" dirty="0">
                          <a:effectLst/>
                          <a:latin typeface="Times New Roman" panose="02020603050405020304" pitchFamily="18" charset="0"/>
                          <a:cs typeface="Times New Roman" panose="02020603050405020304" pitchFamily="18" charset="0"/>
                        </a:rPr>
                        <a:t>ÖĞRENCİ İŞLERİ</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r>
              <a:tr h="254426">
                <a:tc>
                  <a:txBody>
                    <a:bodyPr/>
                    <a:lstStyle/>
                    <a:p>
                      <a:pPr algn="ctr">
                        <a:lnSpc>
                          <a:spcPct val="107000"/>
                        </a:lnSpc>
                        <a:spcAft>
                          <a:spcPts val="800"/>
                        </a:spcAft>
                      </a:pPr>
                      <a:r>
                        <a:rPr lang="tr-TR" sz="1400" b="1">
                          <a:effectLst/>
                          <a:latin typeface="Times New Roman" panose="02020603050405020304" pitchFamily="18" charset="0"/>
                          <a:cs typeface="Times New Roman" panose="02020603050405020304" pitchFamily="18" charset="0"/>
                        </a:rPr>
                        <a:t>400-499</a:t>
                      </a:r>
                      <a:endParaRPr lang="tr-TR" sz="1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c>
                  <a:txBody>
                    <a:bodyPr/>
                    <a:lstStyle/>
                    <a:p>
                      <a:pPr algn="just">
                        <a:lnSpc>
                          <a:spcPct val="107000"/>
                        </a:lnSpc>
                        <a:spcAft>
                          <a:spcPts val="800"/>
                        </a:spcAft>
                      </a:pPr>
                      <a:r>
                        <a:rPr lang="tr-TR" sz="1400" dirty="0">
                          <a:effectLst/>
                          <a:latin typeface="Times New Roman" panose="02020603050405020304" pitchFamily="18" charset="0"/>
                          <a:cs typeface="Times New Roman" panose="02020603050405020304" pitchFamily="18" charset="0"/>
                        </a:rPr>
                        <a:t>ÖĞRENCİ SEÇME VE YERLEŞTİRME İŞLERİ</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r>
              <a:tr h="234042">
                <a:tc>
                  <a:txBody>
                    <a:bodyPr/>
                    <a:lstStyle/>
                    <a:p>
                      <a:pPr algn="ctr">
                        <a:lnSpc>
                          <a:spcPct val="107000"/>
                        </a:lnSpc>
                        <a:spcAft>
                          <a:spcPts val="800"/>
                        </a:spcAft>
                      </a:pPr>
                      <a:r>
                        <a:rPr lang="tr-TR" sz="1400" b="1">
                          <a:effectLst/>
                          <a:latin typeface="Times New Roman" panose="02020603050405020304" pitchFamily="18" charset="0"/>
                          <a:cs typeface="Times New Roman" panose="02020603050405020304" pitchFamily="18" charset="0"/>
                        </a:rPr>
                        <a:t>600-699</a:t>
                      </a:r>
                      <a:endParaRPr lang="tr-TR" sz="1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c>
                  <a:txBody>
                    <a:bodyPr/>
                    <a:lstStyle/>
                    <a:p>
                      <a:pPr algn="just">
                        <a:lnSpc>
                          <a:spcPct val="107000"/>
                        </a:lnSpc>
                        <a:spcAft>
                          <a:spcPts val="800"/>
                        </a:spcAft>
                      </a:pPr>
                      <a:r>
                        <a:rPr lang="tr-TR" sz="1400" dirty="0">
                          <a:effectLst/>
                          <a:latin typeface="Times New Roman" panose="02020603050405020304" pitchFamily="18" charset="0"/>
                          <a:cs typeface="Times New Roman" panose="02020603050405020304" pitchFamily="18" charset="0"/>
                        </a:rPr>
                        <a:t>DANIŞMA VE DENETİM FAALİYETLERİ</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r>
              <a:tr h="234042">
                <a:tc>
                  <a:txBody>
                    <a:bodyPr/>
                    <a:lstStyle/>
                    <a:p>
                      <a:pPr algn="ctr">
                        <a:lnSpc>
                          <a:spcPct val="107000"/>
                        </a:lnSpc>
                        <a:spcAft>
                          <a:spcPts val="800"/>
                        </a:spcAft>
                      </a:pPr>
                      <a:r>
                        <a:rPr lang="tr-TR" sz="1400" b="1" dirty="0">
                          <a:effectLst/>
                          <a:latin typeface="Times New Roman" panose="02020603050405020304" pitchFamily="18" charset="0"/>
                          <a:cs typeface="Times New Roman" panose="02020603050405020304" pitchFamily="18" charset="0"/>
                        </a:rPr>
                        <a:t>600-619</a:t>
                      </a:r>
                      <a:endParaRPr lang="tr-TR"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c>
                  <a:txBody>
                    <a:bodyPr/>
                    <a:lstStyle/>
                    <a:p>
                      <a:pPr algn="just">
                        <a:lnSpc>
                          <a:spcPct val="107000"/>
                        </a:lnSpc>
                        <a:spcAft>
                          <a:spcPts val="800"/>
                        </a:spcAft>
                      </a:pPr>
                      <a:r>
                        <a:rPr lang="tr-TR" sz="1400" dirty="0">
                          <a:effectLst/>
                          <a:latin typeface="Times New Roman" panose="02020603050405020304" pitchFamily="18" charset="0"/>
                          <a:cs typeface="Times New Roman" panose="02020603050405020304" pitchFamily="18" charset="0"/>
                        </a:rPr>
                        <a:t>ARAŞTIRMA PLANLAMA İŞLERİ</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r>
              <a:tr h="286007">
                <a:tc>
                  <a:txBody>
                    <a:bodyPr/>
                    <a:lstStyle/>
                    <a:p>
                      <a:pPr algn="ctr">
                        <a:lnSpc>
                          <a:spcPct val="107000"/>
                        </a:lnSpc>
                        <a:spcAft>
                          <a:spcPts val="800"/>
                        </a:spcAft>
                      </a:pPr>
                      <a:r>
                        <a:rPr lang="tr-TR" sz="1400" b="1">
                          <a:effectLst/>
                          <a:latin typeface="Times New Roman" panose="02020603050405020304" pitchFamily="18" charset="0"/>
                          <a:cs typeface="Times New Roman" panose="02020603050405020304" pitchFamily="18" charset="0"/>
                        </a:rPr>
                        <a:t>620-639</a:t>
                      </a:r>
                      <a:endParaRPr lang="tr-TR" sz="1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c>
                  <a:txBody>
                    <a:bodyPr/>
                    <a:lstStyle/>
                    <a:p>
                      <a:pPr algn="just">
                        <a:lnSpc>
                          <a:spcPct val="107000"/>
                        </a:lnSpc>
                        <a:spcAft>
                          <a:spcPts val="800"/>
                        </a:spcAft>
                      </a:pPr>
                      <a:r>
                        <a:rPr lang="tr-TR" sz="1400" dirty="0">
                          <a:effectLst/>
                          <a:latin typeface="Times New Roman" panose="02020603050405020304" pitchFamily="18" charset="0"/>
                          <a:cs typeface="Times New Roman" panose="02020603050405020304" pitchFamily="18" charset="0"/>
                        </a:rPr>
                        <a:t>BASIN VE HALKLA İLİŞKİLER </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r>
              <a:tr h="234042">
                <a:tc>
                  <a:txBody>
                    <a:bodyPr/>
                    <a:lstStyle/>
                    <a:p>
                      <a:pPr algn="ctr">
                        <a:lnSpc>
                          <a:spcPct val="107000"/>
                        </a:lnSpc>
                        <a:spcAft>
                          <a:spcPts val="800"/>
                        </a:spcAft>
                      </a:pPr>
                      <a:r>
                        <a:rPr lang="tr-TR" sz="1400" b="1">
                          <a:effectLst/>
                          <a:latin typeface="Times New Roman" panose="02020603050405020304" pitchFamily="18" charset="0"/>
                          <a:cs typeface="Times New Roman" panose="02020603050405020304" pitchFamily="18" charset="0"/>
                        </a:rPr>
                        <a:t>640-659</a:t>
                      </a:r>
                      <a:endParaRPr lang="tr-TR" sz="1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c>
                  <a:txBody>
                    <a:bodyPr/>
                    <a:lstStyle/>
                    <a:p>
                      <a:pPr algn="just">
                        <a:lnSpc>
                          <a:spcPct val="107000"/>
                        </a:lnSpc>
                        <a:spcAft>
                          <a:spcPts val="800"/>
                        </a:spcAft>
                      </a:pPr>
                      <a:r>
                        <a:rPr lang="tr-TR" sz="1400" dirty="0">
                          <a:effectLst/>
                          <a:latin typeface="Times New Roman" panose="02020603050405020304" pitchFamily="18" charset="0"/>
                          <a:cs typeface="Times New Roman" panose="02020603050405020304" pitchFamily="18" charset="0"/>
                        </a:rPr>
                        <a:t>HUKUK İŞLERİ</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r>
              <a:tr h="234042">
                <a:tc>
                  <a:txBody>
                    <a:bodyPr/>
                    <a:lstStyle/>
                    <a:p>
                      <a:pPr algn="ctr">
                        <a:lnSpc>
                          <a:spcPct val="107000"/>
                        </a:lnSpc>
                        <a:spcAft>
                          <a:spcPts val="800"/>
                        </a:spcAft>
                      </a:pPr>
                      <a:r>
                        <a:rPr lang="tr-TR" sz="1400" b="1">
                          <a:effectLst/>
                          <a:latin typeface="Times New Roman" panose="02020603050405020304" pitchFamily="18" charset="0"/>
                          <a:cs typeface="Times New Roman" panose="02020603050405020304" pitchFamily="18" charset="0"/>
                        </a:rPr>
                        <a:t>660-679</a:t>
                      </a:r>
                      <a:endParaRPr lang="tr-TR" sz="1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c>
                  <a:txBody>
                    <a:bodyPr/>
                    <a:lstStyle/>
                    <a:p>
                      <a:pPr algn="just">
                        <a:lnSpc>
                          <a:spcPct val="107000"/>
                        </a:lnSpc>
                        <a:spcAft>
                          <a:spcPts val="800"/>
                        </a:spcAft>
                      </a:pPr>
                      <a:r>
                        <a:rPr lang="tr-TR" sz="1400" dirty="0">
                          <a:effectLst/>
                          <a:latin typeface="Times New Roman" panose="02020603050405020304" pitchFamily="18" charset="0"/>
                          <a:cs typeface="Times New Roman" panose="02020603050405020304" pitchFamily="18" charset="0"/>
                        </a:rPr>
                        <a:t>TEFTİŞ / DENETİM İŞLERİ</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r>
              <a:tr h="234042">
                <a:tc>
                  <a:txBody>
                    <a:bodyPr/>
                    <a:lstStyle/>
                    <a:p>
                      <a:pPr algn="ctr">
                        <a:lnSpc>
                          <a:spcPct val="107000"/>
                        </a:lnSpc>
                        <a:spcAft>
                          <a:spcPts val="800"/>
                        </a:spcAft>
                      </a:pPr>
                      <a:r>
                        <a:rPr lang="tr-TR" sz="1400" b="1">
                          <a:effectLst/>
                          <a:latin typeface="Times New Roman" panose="02020603050405020304" pitchFamily="18" charset="0"/>
                          <a:cs typeface="Times New Roman" panose="02020603050405020304" pitchFamily="18" charset="0"/>
                        </a:rPr>
                        <a:t>700-799</a:t>
                      </a:r>
                      <a:endParaRPr lang="tr-TR" sz="1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c>
                  <a:txBody>
                    <a:bodyPr/>
                    <a:lstStyle/>
                    <a:p>
                      <a:pPr algn="just">
                        <a:lnSpc>
                          <a:spcPct val="107000"/>
                        </a:lnSpc>
                        <a:spcAft>
                          <a:spcPts val="800"/>
                        </a:spcAft>
                      </a:pPr>
                      <a:r>
                        <a:rPr lang="tr-TR" sz="1400" dirty="0">
                          <a:effectLst/>
                          <a:latin typeface="Times New Roman" panose="02020603050405020304" pitchFamily="18" charset="0"/>
                          <a:cs typeface="Times New Roman" panose="02020603050405020304" pitchFamily="18" charset="0"/>
                        </a:rPr>
                        <a:t>YARDIMCI HİZMETLERLE İLGİLİ FAALİYETLER</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r>
              <a:tr h="234042">
                <a:tc>
                  <a:txBody>
                    <a:bodyPr/>
                    <a:lstStyle/>
                    <a:p>
                      <a:pPr algn="ctr">
                        <a:lnSpc>
                          <a:spcPct val="107000"/>
                        </a:lnSpc>
                        <a:spcAft>
                          <a:spcPts val="800"/>
                        </a:spcAft>
                      </a:pPr>
                      <a:r>
                        <a:rPr lang="tr-TR" sz="1400" b="1">
                          <a:effectLst/>
                          <a:latin typeface="Times New Roman" panose="02020603050405020304" pitchFamily="18" charset="0"/>
                          <a:cs typeface="Times New Roman" panose="02020603050405020304" pitchFamily="18" charset="0"/>
                        </a:rPr>
                        <a:t>700-719</a:t>
                      </a:r>
                      <a:endParaRPr lang="tr-TR" sz="1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c>
                  <a:txBody>
                    <a:bodyPr/>
                    <a:lstStyle/>
                    <a:p>
                      <a:pPr algn="just">
                        <a:lnSpc>
                          <a:spcPct val="107000"/>
                        </a:lnSpc>
                        <a:spcAft>
                          <a:spcPts val="800"/>
                        </a:spcAft>
                      </a:pPr>
                      <a:r>
                        <a:rPr lang="tr-TR" sz="1400" dirty="0">
                          <a:effectLst/>
                          <a:latin typeface="Times New Roman" panose="02020603050405020304" pitchFamily="18" charset="0"/>
                          <a:cs typeface="Times New Roman" panose="02020603050405020304" pitchFamily="18" charset="0"/>
                        </a:rPr>
                        <a:t>BİLGİ SİSTEMLERİ</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r>
              <a:tr h="234042">
                <a:tc>
                  <a:txBody>
                    <a:bodyPr/>
                    <a:lstStyle/>
                    <a:p>
                      <a:pPr algn="ctr">
                        <a:lnSpc>
                          <a:spcPct val="107000"/>
                        </a:lnSpc>
                        <a:spcAft>
                          <a:spcPts val="800"/>
                        </a:spcAft>
                      </a:pPr>
                      <a:r>
                        <a:rPr lang="tr-TR" sz="1400" b="1">
                          <a:effectLst/>
                          <a:latin typeface="Times New Roman" panose="02020603050405020304" pitchFamily="18" charset="0"/>
                          <a:cs typeface="Times New Roman" panose="02020603050405020304" pitchFamily="18" charset="0"/>
                        </a:rPr>
                        <a:t>720-749</a:t>
                      </a:r>
                      <a:endParaRPr lang="tr-TR" sz="1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c>
                  <a:txBody>
                    <a:bodyPr/>
                    <a:lstStyle/>
                    <a:p>
                      <a:pPr algn="just">
                        <a:lnSpc>
                          <a:spcPct val="107000"/>
                        </a:lnSpc>
                        <a:spcAft>
                          <a:spcPts val="800"/>
                        </a:spcAft>
                      </a:pPr>
                      <a:r>
                        <a:rPr lang="tr-TR" sz="1400" dirty="0">
                          <a:effectLst/>
                          <a:latin typeface="Times New Roman" panose="02020603050405020304" pitchFamily="18" charset="0"/>
                          <a:cs typeface="Times New Roman" panose="02020603050405020304" pitchFamily="18" charset="0"/>
                        </a:rPr>
                        <a:t>DIŞ İLİŞKİLER VE AVRUPA BİRLİĞİ</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r>
              <a:tr h="234042">
                <a:tc>
                  <a:txBody>
                    <a:bodyPr/>
                    <a:lstStyle/>
                    <a:p>
                      <a:pPr algn="ctr">
                        <a:lnSpc>
                          <a:spcPct val="107000"/>
                        </a:lnSpc>
                        <a:spcAft>
                          <a:spcPts val="800"/>
                        </a:spcAft>
                      </a:pPr>
                      <a:r>
                        <a:rPr lang="tr-TR" sz="1400" b="1">
                          <a:effectLst/>
                          <a:latin typeface="Times New Roman" panose="02020603050405020304" pitchFamily="18" charset="0"/>
                          <a:cs typeface="Times New Roman" panose="02020603050405020304" pitchFamily="18" charset="0"/>
                        </a:rPr>
                        <a:t>750-769</a:t>
                      </a:r>
                      <a:endParaRPr lang="tr-TR" sz="1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c>
                  <a:txBody>
                    <a:bodyPr/>
                    <a:lstStyle/>
                    <a:p>
                      <a:pPr algn="just">
                        <a:lnSpc>
                          <a:spcPct val="107000"/>
                        </a:lnSpc>
                        <a:spcAft>
                          <a:spcPts val="800"/>
                        </a:spcAft>
                      </a:pPr>
                      <a:r>
                        <a:rPr lang="tr-TR" sz="1400" dirty="0">
                          <a:effectLst/>
                          <a:latin typeface="Times New Roman" panose="02020603050405020304" pitchFamily="18" charset="0"/>
                          <a:cs typeface="Times New Roman" panose="02020603050405020304" pitchFamily="18" charset="0"/>
                        </a:rPr>
                        <a:t>EMLAK VE YAPIM İŞLERİ</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r>
              <a:tr h="234042">
                <a:tc>
                  <a:txBody>
                    <a:bodyPr/>
                    <a:lstStyle/>
                    <a:p>
                      <a:pPr algn="ctr">
                        <a:lnSpc>
                          <a:spcPct val="107000"/>
                        </a:lnSpc>
                        <a:spcAft>
                          <a:spcPts val="800"/>
                        </a:spcAft>
                      </a:pPr>
                      <a:r>
                        <a:rPr lang="tr-TR" sz="1400" b="1">
                          <a:effectLst/>
                          <a:latin typeface="Times New Roman" panose="02020603050405020304" pitchFamily="18" charset="0"/>
                          <a:cs typeface="Times New Roman" panose="02020603050405020304" pitchFamily="18" charset="0"/>
                        </a:rPr>
                        <a:t>770-789</a:t>
                      </a:r>
                      <a:endParaRPr lang="tr-TR" sz="1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c>
                  <a:txBody>
                    <a:bodyPr/>
                    <a:lstStyle/>
                    <a:p>
                      <a:pPr algn="just">
                        <a:lnSpc>
                          <a:spcPct val="107000"/>
                        </a:lnSpc>
                        <a:spcAft>
                          <a:spcPts val="800"/>
                        </a:spcAft>
                      </a:pPr>
                      <a:r>
                        <a:rPr lang="tr-TR" sz="1400" dirty="0">
                          <a:effectLst/>
                          <a:latin typeface="Times New Roman" panose="02020603050405020304" pitchFamily="18" charset="0"/>
                          <a:cs typeface="Times New Roman" panose="02020603050405020304" pitchFamily="18" charset="0"/>
                        </a:rPr>
                        <a:t>EĞİTİM İŞLERİ</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r>
              <a:tr h="234042">
                <a:tc>
                  <a:txBody>
                    <a:bodyPr/>
                    <a:lstStyle/>
                    <a:p>
                      <a:pPr algn="ctr">
                        <a:lnSpc>
                          <a:spcPct val="107000"/>
                        </a:lnSpc>
                        <a:spcAft>
                          <a:spcPts val="800"/>
                        </a:spcAft>
                      </a:pPr>
                      <a:r>
                        <a:rPr lang="tr-TR" sz="1400" b="1">
                          <a:effectLst/>
                          <a:latin typeface="Times New Roman" panose="02020603050405020304" pitchFamily="18" charset="0"/>
                          <a:cs typeface="Times New Roman" panose="02020603050405020304" pitchFamily="18" charset="0"/>
                        </a:rPr>
                        <a:t>800-819</a:t>
                      </a:r>
                      <a:endParaRPr lang="tr-TR" sz="1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c>
                  <a:txBody>
                    <a:bodyPr/>
                    <a:lstStyle/>
                    <a:p>
                      <a:pPr algn="just">
                        <a:lnSpc>
                          <a:spcPct val="107000"/>
                        </a:lnSpc>
                        <a:spcAft>
                          <a:spcPts val="800"/>
                        </a:spcAft>
                      </a:pPr>
                      <a:r>
                        <a:rPr lang="tr-TR" sz="1400" dirty="0">
                          <a:effectLst/>
                          <a:latin typeface="Times New Roman" panose="02020603050405020304" pitchFamily="18" charset="0"/>
                          <a:cs typeface="Times New Roman" panose="02020603050405020304" pitchFamily="18" charset="0"/>
                        </a:rPr>
                        <a:t>İDARİ VE SOSYAL İŞLER</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r>
              <a:tr h="234042">
                <a:tc>
                  <a:txBody>
                    <a:bodyPr/>
                    <a:lstStyle/>
                    <a:p>
                      <a:pPr algn="ctr">
                        <a:lnSpc>
                          <a:spcPct val="107000"/>
                        </a:lnSpc>
                        <a:spcAft>
                          <a:spcPts val="800"/>
                        </a:spcAft>
                      </a:pPr>
                      <a:r>
                        <a:rPr lang="tr-TR" sz="1400" b="1">
                          <a:effectLst/>
                          <a:latin typeface="Times New Roman" panose="02020603050405020304" pitchFamily="18" charset="0"/>
                          <a:cs typeface="Times New Roman" panose="02020603050405020304" pitchFamily="18" charset="0"/>
                        </a:rPr>
                        <a:t>820-839</a:t>
                      </a:r>
                      <a:endParaRPr lang="tr-TR" sz="1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c>
                  <a:txBody>
                    <a:bodyPr/>
                    <a:lstStyle/>
                    <a:p>
                      <a:pPr algn="just">
                        <a:lnSpc>
                          <a:spcPct val="107000"/>
                        </a:lnSpc>
                        <a:spcAft>
                          <a:spcPts val="800"/>
                        </a:spcAft>
                      </a:pPr>
                      <a:r>
                        <a:rPr lang="tr-TR" sz="1400" dirty="0">
                          <a:effectLst/>
                          <a:latin typeface="Times New Roman" panose="02020603050405020304" pitchFamily="18" charset="0"/>
                          <a:cs typeface="Times New Roman" panose="02020603050405020304" pitchFamily="18" charset="0"/>
                        </a:rPr>
                        <a:t>TANITIM VE YAYIN İŞLERİ</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r>
              <a:tr h="234042">
                <a:tc>
                  <a:txBody>
                    <a:bodyPr/>
                    <a:lstStyle/>
                    <a:p>
                      <a:pPr algn="ctr">
                        <a:lnSpc>
                          <a:spcPct val="107000"/>
                        </a:lnSpc>
                        <a:spcAft>
                          <a:spcPts val="800"/>
                        </a:spcAft>
                      </a:pPr>
                      <a:r>
                        <a:rPr lang="tr-TR" sz="1400" b="1">
                          <a:effectLst/>
                          <a:latin typeface="Times New Roman" panose="02020603050405020304" pitchFamily="18" charset="0"/>
                          <a:cs typeface="Times New Roman" panose="02020603050405020304" pitchFamily="18" charset="0"/>
                        </a:rPr>
                        <a:t>840-869</a:t>
                      </a:r>
                      <a:endParaRPr lang="tr-TR" sz="1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c>
                  <a:txBody>
                    <a:bodyPr/>
                    <a:lstStyle/>
                    <a:p>
                      <a:pPr algn="just">
                        <a:lnSpc>
                          <a:spcPct val="107000"/>
                        </a:lnSpc>
                        <a:spcAft>
                          <a:spcPts val="800"/>
                        </a:spcAft>
                      </a:pPr>
                      <a:r>
                        <a:rPr lang="tr-TR" sz="1400" dirty="0">
                          <a:effectLst/>
                          <a:latin typeface="Times New Roman" panose="02020603050405020304" pitchFamily="18" charset="0"/>
                          <a:cs typeface="Times New Roman" panose="02020603050405020304" pitchFamily="18" charset="0"/>
                        </a:rPr>
                        <a:t>MALİ İŞLER</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r>
              <a:tr h="234042">
                <a:tc>
                  <a:txBody>
                    <a:bodyPr/>
                    <a:lstStyle/>
                    <a:p>
                      <a:pPr algn="ctr">
                        <a:lnSpc>
                          <a:spcPct val="107000"/>
                        </a:lnSpc>
                        <a:spcAft>
                          <a:spcPts val="800"/>
                        </a:spcAft>
                      </a:pPr>
                      <a:r>
                        <a:rPr lang="tr-TR" sz="1400" b="1">
                          <a:effectLst/>
                          <a:latin typeface="Times New Roman" panose="02020603050405020304" pitchFamily="18" charset="0"/>
                          <a:cs typeface="Times New Roman" panose="02020603050405020304" pitchFamily="18" charset="0"/>
                        </a:rPr>
                        <a:t>870-889</a:t>
                      </a:r>
                      <a:endParaRPr lang="tr-TR" sz="1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c>
                  <a:txBody>
                    <a:bodyPr/>
                    <a:lstStyle/>
                    <a:p>
                      <a:pPr algn="just">
                        <a:lnSpc>
                          <a:spcPct val="107000"/>
                        </a:lnSpc>
                        <a:spcAft>
                          <a:spcPts val="800"/>
                        </a:spcAft>
                      </a:pPr>
                      <a:r>
                        <a:rPr lang="tr-TR" sz="1400" dirty="0">
                          <a:effectLst/>
                          <a:latin typeface="Times New Roman" panose="02020603050405020304" pitchFamily="18" charset="0"/>
                          <a:cs typeface="Times New Roman" panose="02020603050405020304" pitchFamily="18" charset="0"/>
                        </a:rPr>
                        <a:t>ÖZEL KALEM VE PROTOKOL İŞLERİ</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r>
              <a:tr h="234042">
                <a:tc>
                  <a:txBody>
                    <a:bodyPr/>
                    <a:lstStyle/>
                    <a:p>
                      <a:pPr algn="ctr">
                        <a:lnSpc>
                          <a:spcPct val="107000"/>
                        </a:lnSpc>
                        <a:spcAft>
                          <a:spcPts val="800"/>
                        </a:spcAft>
                      </a:pPr>
                      <a:r>
                        <a:rPr lang="tr-TR" sz="1400" b="1">
                          <a:effectLst/>
                          <a:latin typeface="Times New Roman" panose="02020603050405020304" pitchFamily="18" charset="0"/>
                          <a:cs typeface="Times New Roman" panose="02020603050405020304" pitchFamily="18" charset="0"/>
                        </a:rPr>
                        <a:t>900-929</a:t>
                      </a:r>
                      <a:endParaRPr lang="tr-TR" sz="1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c>
                  <a:txBody>
                    <a:bodyPr/>
                    <a:lstStyle/>
                    <a:p>
                      <a:pPr algn="just">
                        <a:lnSpc>
                          <a:spcPct val="107000"/>
                        </a:lnSpc>
                        <a:spcAft>
                          <a:spcPts val="800"/>
                        </a:spcAft>
                      </a:pPr>
                      <a:r>
                        <a:rPr lang="tr-TR" sz="1400" dirty="0">
                          <a:effectLst/>
                          <a:latin typeface="Times New Roman" panose="02020603050405020304" pitchFamily="18" charset="0"/>
                          <a:cs typeface="Times New Roman" panose="02020603050405020304" pitchFamily="18" charset="0"/>
                        </a:rPr>
                        <a:t>PERSONEL İŞLERİ</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r>
              <a:tr h="234042">
                <a:tc>
                  <a:txBody>
                    <a:bodyPr/>
                    <a:lstStyle/>
                    <a:p>
                      <a:pPr algn="ctr">
                        <a:lnSpc>
                          <a:spcPct val="107000"/>
                        </a:lnSpc>
                        <a:spcAft>
                          <a:spcPts val="800"/>
                        </a:spcAft>
                      </a:pPr>
                      <a:r>
                        <a:rPr lang="tr-TR" sz="1400" b="1">
                          <a:effectLst/>
                          <a:latin typeface="Times New Roman" panose="02020603050405020304" pitchFamily="18" charset="0"/>
                          <a:cs typeface="Times New Roman" panose="02020603050405020304" pitchFamily="18" charset="0"/>
                        </a:rPr>
                        <a:t>930-949</a:t>
                      </a:r>
                      <a:endParaRPr lang="tr-TR" sz="1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c>
                  <a:txBody>
                    <a:bodyPr/>
                    <a:lstStyle/>
                    <a:p>
                      <a:pPr algn="just">
                        <a:lnSpc>
                          <a:spcPct val="107000"/>
                        </a:lnSpc>
                        <a:spcAft>
                          <a:spcPts val="800"/>
                        </a:spcAft>
                      </a:pPr>
                      <a:r>
                        <a:rPr lang="tr-TR" sz="1400" dirty="0">
                          <a:effectLst/>
                          <a:latin typeface="Times New Roman" panose="02020603050405020304" pitchFamily="18" charset="0"/>
                          <a:cs typeface="Times New Roman" panose="02020603050405020304" pitchFamily="18" charset="0"/>
                        </a:rPr>
                        <a:t>SATINALMA VE SATIŞ İŞLERİ</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r>
              <a:tr h="452394">
                <a:tc>
                  <a:txBody>
                    <a:bodyPr/>
                    <a:lstStyle/>
                    <a:p>
                      <a:pPr algn="ctr">
                        <a:lnSpc>
                          <a:spcPct val="107000"/>
                        </a:lnSpc>
                        <a:spcAft>
                          <a:spcPts val="800"/>
                        </a:spcAft>
                      </a:pPr>
                      <a:r>
                        <a:rPr lang="tr-TR" sz="1400" b="1" dirty="0">
                          <a:effectLst/>
                          <a:latin typeface="Times New Roman" panose="02020603050405020304" pitchFamily="18" charset="0"/>
                          <a:cs typeface="Times New Roman" panose="02020603050405020304" pitchFamily="18" charset="0"/>
                        </a:rPr>
                        <a:t>950-969</a:t>
                      </a:r>
                      <a:endParaRPr lang="tr-TR"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c>
                  <a:txBody>
                    <a:bodyPr/>
                    <a:lstStyle/>
                    <a:p>
                      <a:pPr algn="just">
                        <a:lnSpc>
                          <a:spcPct val="107000"/>
                        </a:lnSpc>
                        <a:spcAft>
                          <a:spcPts val="800"/>
                        </a:spcAft>
                      </a:pPr>
                      <a:r>
                        <a:rPr lang="tr-TR" sz="1400" dirty="0">
                          <a:effectLst/>
                          <a:latin typeface="Times New Roman" panose="02020603050405020304" pitchFamily="18" charset="0"/>
                          <a:cs typeface="Times New Roman" panose="02020603050405020304" pitchFamily="18" charset="0"/>
                        </a:rPr>
                        <a:t>GÜVENLİK İŞLERİ, AFET VE ACİL DURUM YÖNETİMİ VE TOPYEKÜN SAVUNMA SİVİL HİZMETLERİ</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5561" marR="25561" marT="0" marB="0" anchor="ctr"/>
                </a:tc>
              </a:tr>
            </a:tbl>
          </a:graphicData>
        </a:graphic>
      </p:graphicFrame>
    </p:spTree>
    <p:extLst>
      <p:ext uri="{BB962C8B-B14F-4D97-AF65-F5344CB8AC3E}">
        <p14:creationId xmlns:p14="http://schemas.microsoft.com/office/powerpoint/2010/main" val="20609708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13" name="Unvan 12"/>
          <p:cNvSpPr>
            <a:spLocks noGrp="1"/>
          </p:cNvSpPr>
          <p:nvPr>
            <p:ph type="title"/>
          </p:nvPr>
        </p:nvSpPr>
        <p:spPr>
          <a:xfrm>
            <a:off x="677334" y="609600"/>
            <a:ext cx="8596668" cy="635000"/>
          </a:xfrm>
        </p:spPr>
        <p:txBody>
          <a:bodyPr>
            <a:normAutofit/>
          </a:bodyPr>
          <a:lstStyle/>
          <a:p>
            <a:r>
              <a:rPr lang="tr-TR" sz="3000" b="1" dirty="0" smtClean="0">
                <a:latin typeface="Times New Roman" panose="02020603050405020304" pitchFamily="18" charset="0"/>
                <a:cs typeface="Times New Roman" panose="02020603050405020304" pitchFamily="18" charset="0"/>
              </a:rPr>
              <a:t>SAÜ Arşiv Koordinatörlüğü Arşiv Hizmetleri</a:t>
            </a:r>
            <a:endParaRPr lang="tr-TR" sz="3000" b="1" dirty="0">
              <a:latin typeface="Times New Roman" panose="02020603050405020304" pitchFamily="18" charset="0"/>
              <a:cs typeface="Times New Roman" panose="02020603050405020304" pitchFamily="18" charset="0"/>
            </a:endParaRPr>
          </a:p>
        </p:txBody>
      </p:sp>
      <p:sp>
        <p:nvSpPr>
          <p:cNvPr id="5" name="İçerik Yer Tutucusu 4"/>
          <p:cNvSpPr>
            <a:spLocks noGrp="1"/>
          </p:cNvSpPr>
          <p:nvPr>
            <p:ph idx="1"/>
          </p:nvPr>
        </p:nvSpPr>
        <p:spPr>
          <a:xfrm>
            <a:off x="677334" y="1388534"/>
            <a:ext cx="7611533" cy="3445933"/>
          </a:xfrm>
        </p:spPr>
        <p:txBody>
          <a:bodyPr>
            <a:normAutofit fontScale="92500"/>
          </a:bodyPr>
          <a:lstStyle/>
          <a:p>
            <a:pPr marL="0" indent="0">
              <a:buNone/>
            </a:pPr>
            <a:r>
              <a:rPr lang="tr-TR" sz="2400" b="1" dirty="0" smtClean="0">
                <a:solidFill>
                  <a:srgbClr val="00B0F0"/>
                </a:solidFill>
                <a:latin typeface="Times New Roman" panose="02020603050405020304" pitchFamily="18" charset="0"/>
                <a:cs typeface="Times New Roman" panose="02020603050405020304" pitchFamily="18" charset="0"/>
              </a:rPr>
              <a:t> </a:t>
            </a:r>
            <a:r>
              <a:rPr lang="tr-TR" sz="2400" b="1" dirty="0">
                <a:solidFill>
                  <a:srgbClr val="00B0F0"/>
                </a:solidFill>
                <a:latin typeface="Times New Roman" panose="02020603050405020304" pitchFamily="18" charset="0"/>
                <a:cs typeface="Times New Roman" panose="02020603050405020304" pitchFamily="18" charset="0"/>
              </a:rPr>
              <a:t/>
            </a:r>
            <a:br>
              <a:rPr lang="tr-TR" sz="2400" b="1" dirty="0">
                <a:solidFill>
                  <a:srgbClr val="00B0F0"/>
                </a:solidFill>
                <a:latin typeface="Times New Roman" panose="02020603050405020304" pitchFamily="18" charset="0"/>
                <a:cs typeface="Times New Roman" panose="02020603050405020304" pitchFamily="18" charset="0"/>
              </a:rPr>
            </a:br>
            <a:r>
              <a:rPr lang="tr-TR" sz="2400" b="1" i="1" dirty="0" smtClean="0">
                <a:solidFill>
                  <a:srgbClr val="00B0F0"/>
                </a:solidFill>
                <a:latin typeface="Times New Roman" panose="02020603050405020304" pitchFamily="18" charset="0"/>
                <a:cs typeface="Times New Roman" panose="02020603050405020304" pitchFamily="18" charset="0"/>
              </a:rPr>
              <a:t>Sakarya Üniversitesi Arşiv Koordinatörlüğümüz; </a:t>
            </a:r>
          </a:p>
          <a:p>
            <a:pPr marL="0" indent="0">
              <a:buNone/>
            </a:pPr>
            <a:endParaRPr lang="tr-TR" sz="2400" b="1" i="1" dirty="0" smtClean="0">
              <a:solidFill>
                <a:srgbClr val="00B0F0"/>
              </a:solidFill>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SAÜ Üniversite </a:t>
            </a:r>
            <a:r>
              <a:rPr lang="tr-TR" sz="2200" dirty="0">
                <a:latin typeface="Times New Roman" panose="02020603050405020304" pitchFamily="18" charset="0"/>
                <a:cs typeface="Times New Roman" panose="02020603050405020304" pitchFamily="18" charset="0"/>
              </a:rPr>
              <a:t>Yönetim </a:t>
            </a:r>
            <a:r>
              <a:rPr lang="tr-TR" sz="2200" dirty="0" smtClean="0">
                <a:latin typeface="Times New Roman" panose="02020603050405020304" pitchFamily="18" charset="0"/>
                <a:cs typeface="Times New Roman" panose="02020603050405020304" pitchFamily="18" charset="0"/>
              </a:rPr>
              <a:t>Kurulu’nun</a:t>
            </a:r>
            <a:r>
              <a:rPr lang="tr-TR" sz="2200" dirty="0">
                <a:latin typeface="Times New Roman" panose="02020603050405020304" pitchFamily="18" charset="0"/>
                <a:cs typeface="Times New Roman" panose="02020603050405020304" pitchFamily="18" charset="0"/>
              </a:rPr>
              <a:t> </a:t>
            </a:r>
            <a:r>
              <a:rPr lang="tr-TR" sz="2200" b="1" i="1" dirty="0">
                <a:latin typeface="Times New Roman" panose="02020603050405020304" pitchFamily="18" charset="0"/>
                <a:cs typeface="Times New Roman" panose="02020603050405020304" pitchFamily="18" charset="0"/>
              </a:rPr>
              <a:t>03.02.2022 tarih</a:t>
            </a:r>
            <a:r>
              <a:rPr lang="tr-TR" sz="2200" dirty="0">
                <a:latin typeface="Times New Roman" panose="02020603050405020304" pitchFamily="18" charset="0"/>
                <a:cs typeface="Times New Roman" panose="02020603050405020304" pitchFamily="18" charset="0"/>
              </a:rPr>
              <a:t> ve </a:t>
            </a:r>
            <a:r>
              <a:rPr lang="tr-TR" sz="2200" b="1" i="1" dirty="0">
                <a:latin typeface="Times New Roman" panose="02020603050405020304" pitchFamily="18" charset="0"/>
                <a:cs typeface="Times New Roman" panose="02020603050405020304" pitchFamily="18" charset="0"/>
              </a:rPr>
              <a:t>726/11</a:t>
            </a:r>
            <a:r>
              <a:rPr lang="tr-TR" sz="2200" dirty="0">
                <a:latin typeface="Times New Roman" panose="02020603050405020304" pitchFamily="18" charset="0"/>
                <a:cs typeface="Times New Roman" panose="02020603050405020304" pitchFamily="18" charset="0"/>
              </a:rPr>
              <a:t> Sayılı Kararı ile Genel Sekreterliğin bünyesinde kurulmuştur</a:t>
            </a:r>
            <a:r>
              <a:rPr lang="tr-TR" sz="2200" dirty="0" smtClean="0">
                <a:latin typeface="Times New Roman" panose="02020603050405020304" pitchFamily="18" charset="0"/>
                <a:cs typeface="Times New Roman" panose="02020603050405020304" pitchFamily="18" charset="0"/>
              </a:rPr>
              <a:t>. </a:t>
            </a:r>
          </a:p>
          <a:p>
            <a:pPr marL="0" indent="0" algn="just">
              <a:buNone/>
            </a:pPr>
            <a:endParaRPr lang="tr-TR" sz="2200" dirty="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	</a:t>
            </a:r>
            <a:r>
              <a:rPr lang="tr-TR" sz="2200" i="1" dirty="0" smtClean="0">
                <a:latin typeface="Times New Roman" panose="02020603050405020304" pitchFamily="18" charset="0"/>
                <a:cs typeface="Times New Roman" panose="02020603050405020304" pitchFamily="18" charset="0"/>
              </a:rPr>
              <a:t>Kurum ve birim arşiv hizmetlerinin yürütülmesinde Koordinatörlüğümüz yol gösterici, yönlendirici misyonunu üstlenmiştir.</a:t>
            </a:r>
            <a:endParaRPr lang="tr-TR" sz="2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21630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13" name="Unvan 12"/>
          <p:cNvSpPr>
            <a:spLocks noGrp="1"/>
          </p:cNvSpPr>
          <p:nvPr>
            <p:ph type="title"/>
          </p:nvPr>
        </p:nvSpPr>
        <p:spPr>
          <a:xfrm>
            <a:off x="677334" y="609600"/>
            <a:ext cx="8596668" cy="592667"/>
          </a:xfrm>
        </p:spPr>
        <p:txBody>
          <a:bodyPr>
            <a:normAutofit/>
          </a:bodyPr>
          <a:lstStyle/>
          <a:p>
            <a:r>
              <a:rPr lang="tr-TR" sz="3000" b="1" dirty="0" smtClean="0">
                <a:latin typeface="Times New Roman" panose="02020603050405020304" pitchFamily="18" charset="0"/>
                <a:cs typeface="Times New Roman" panose="02020603050405020304" pitchFamily="18" charset="0"/>
              </a:rPr>
              <a:t>Faaliyetlerimiz;</a:t>
            </a:r>
            <a:endParaRPr lang="tr-TR" sz="3000" b="1" dirty="0">
              <a:latin typeface="Times New Roman" panose="02020603050405020304" pitchFamily="18" charset="0"/>
              <a:cs typeface="Times New Roman" panose="02020603050405020304" pitchFamily="18" charset="0"/>
            </a:endParaRPr>
          </a:p>
        </p:txBody>
      </p:sp>
      <p:sp>
        <p:nvSpPr>
          <p:cNvPr id="2" name="İçerik Yer Tutucusu 1"/>
          <p:cNvSpPr>
            <a:spLocks noGrp="1"/>
          </p:cNvSpPr>
          <p:nvPr>
            <p:ph idx="1"/>
          </p:nvPr>
        </p:nvSpPr>
        <p:spPr>
          <a:xfrm>
            <a:off x="677334" y="1303868"/>
            <a:ext cx="8596668" cy="4394200"/>
          </a:xfrm>
        </p:spPr>
        <p:txBody>
          <a:bodyPr>
            <a:normAutofit fontScale="92500" lnSpcReduction="10000"/>
          </a:bodyPr>
          <a:lstStyle/>
          <a:p>
            <a:pPr algn="just"/>
            <a:r>
              <a:rPr lang="tr-TR" sz="2200" dirty="0" smtClean="0">
                <a:latin typeface="Times New Roman" panose="02020603050405020304" pitchFamily="18" charset="0"/>
                <a:cs typeface="Times New Roman" panose="02020603050405020304" pitchFamily="18" charset="0"/>
              </a:rPr>
              <a:t>Kurum ve Birim arşiv iş ve işlemlerinin yürütülmesi, rehberlik hizmetinin verilmesi</a:t>
            </a:r>
          </a:p>
          <a:p>
            <a:pPr algn="just"/>
            <a:r>
              <a:rPr lang="tr-TR" sz="2200" dirty="0" smtClean="0">
                <a:solidFill>
                  <a:srgbClr val="00B0F0"/>
                </a:solidFill>
                <a:latin typeface="Times New Roman" panose="02020603050405020304" pitchFamily="18" charset="0"/>
                <a:cs typeface="Times New Roman" panose="02020603050405020304" pitchFamily="18" charset="0"/>
              </a:rPr>
              <a:t>«SAÜ Arşiv Rehberinin» </a:t>
            </a:r>
            <a:r>
              <a:rPr lang="tr-TR" sz="2200" dirty="0" smtClean="0">
                <a:latin typeface="Times New Roman" panose="02020603050405020304" pitchFamily="18" charset="0"/>
                <a:cs typeface="Times New Roman" panose="02020603050405020304" pitchFamily="18" charset="0"/>
              </a:rPr>
              <a:t>kılavuz olarak hazırlanması</a:t>
            </a:r>
          </a:p>
          <a:p>
            <a:pPr algn="just"/>
            <a:r>
              <a:rPr lang="tr-TR" sz="2200" dirty="0" smtClean="0">
                <a:latin typeface="Times New Roman" panose="02020603050405020304" pitchFamily="18" charset="0"/>
                <a:cs typeface="Times New Roman" panose="02020603050405020304" pitchFamily="18" charset="0"/>
              </a:rPr>
              <a:t>SAÜ Arşiv Koordinatörlüğü </a:t>
            </a:r>
            <a:r>
              <a:rPr lang="tr-TR" sz="2200" dirty="0" smtClean="0">
                <a:solidFill>
                  <a:srgbClr val="00B0F0"/>
                </a:solidFill>
                <a:latin typeface="Times New Roman" panose="02020603050405020304" pitchFamily="18" charset="0"/>
                <a:cs typeface="Times New Roman" panose="02020603050405020304" pitchFamily="18" charset="0"/>
              </a:rPr>
              <a:t>web sayfasının </a:t>
            </a:r>
            <a:r>
              <a:rPr lang="tr-TR" sz="2200" dirty="0" smtClean="0">
                <a:latin typeface="Times New Roman" panose="02020603050405020304" pitchFamily="18" charset="0"/>
                <a:cs typeface="Times New Roman" panose="02020603050405020304" pitchFamily="18" charset="0"/>
              </a:rPr>
              <a:t>hazırlanması ve takibi</a:t>
            </a:r>
          </a:p>
          <a:p>
            <a:pPr algn="just"/>
            <a:r>
              <a:rPr lang="tr-TR" sz="2200" dirty="0" smtClean="0">
                <a:latin typeface="Times New Roman" panose="02020603050405020304" pitchFamily="18" charset="0"/>
                <a:cs typeface="Times New Roman" panose="02020603050405020304" pitchFamily="18" charset="0"/>
              </a:rPr>
              <a:t>Üniversitemiz Birim arşivlerinin oluşturulması, mekan standartlarının(nem ölçer, higrometre, vb.) belirlenmesi ve arşiv düzenlerinin sağlanması</a:t>
            </a:r>
          </a:p>
          <a:p>
            <a:pPr algn="just"/>
            <a:r>
              <a:rPr lang="tr-TR" sz="2200" dirty="0" smtClean="0">
                <a:latin typeface="Times New Roman" panose="02020603050405020304" pitchFamily="18" charset="0"/>
                <a:cs typeface="Times New Roman" panose="02020603050405020304" pitchFamily="18" charset="0"/>
              </a:rPr>
              <a:t>Saklama süreleri dolana kadar dosya/belgelerin Birim arşivlerinde muhafazasını sağlamak</a:t>
            </a:r>
          </a:p>
          <a:p>
            <a:pPr algn="just"/>
            <a:r>
              <a:rPr lang="tr-TR" sz="2200" dirty="0" smtClean="0">
                <a:latin typeface="Times New Roman" panose="02020603050405020304" pitchFamily="18" charset="0"/>
                <a:cs typeface="Times New Roman" panose="02020603050405020304" pitchFamily="18" charset="0"/>
              </a:rPr>
              <a:t>En az yılda bir defa Birim arşivlerini denetlemek ve kayıt altına almak</a:t>
            </a:r>
          </a:p>
          <a:p>
            <a:pPr algn="just"/>
            <a:r>
              <a:rPr lang="tr-TR" sz="2200" dirty="0" smtClean="0">
                <a:latin typeface="Times New Roman" panose="02020603050405020304" pitchFamily="18" charset="0"/>
                <a:cs typeface="Times New Roman" panose="02020603050405020304" pitchFamily="18" charset="0"/>
              </a:rPr>
              <a:t>Birimlere Arşiv Hizmetleri ile ilgili eğitim sunumları hazırlamak ve eğitim vermek</a:t>
            </a:r>
          </a:p>
          <a:p>
            <a:pPr algn="just"/>
            <a:r>
              <a:rPr lang="tr-TR" sz="2200" dirty="0" smtClean="0">
                <a:latin typeface="Times New Roman" panose="02020603050405020304" pitchFamily="18" charset="0"/>
                <a:cs typeface="Times New Roman" panose="02020603050405020304" pitchFamily="18" charset="0"/>
              </a:rPr>
              <a:t>Kurum içi ve kurum dışı Arşiv Hizmetleri yazışmalarını gerçekleştirmek</a:t>
            </a:r>
          </a:p>
          <a:p>
            <a:pPr algn="just"/>
            <a:endParaRPr lang="tr-TR" dirty="0" smtClean="0"/>
          </a:p>
          <a:p>
            <a:endParaRPr lang="tr-TR" dirty="0" smtClean="0"/>
          </a:p>
          <a:p>
            <a:endParaRPr lang="tr-TR" dirty="0" smtClean="0"/>
          </a:p>
          <a:p>
            <a:endParaRPr lang="tr-TR" dirty="0" smtClean="0"/>
          </a:p>
          <a:p>
            <a:endParaRPr lang="tr-TR" dirty="0" smtClean="0"/>
          </a:p>
          <a:p>
            <a:endParaRPr lang="tr-TR" dirty="0"/>
          </a:p>
        </p:txBody>
      </p:sp>
    </p:spTree>
    <p:extLst>
      <p:ext uri="{BB962C8B-B14F-4D97-AF65-F5344CB8AC3E}">
        <p14:creationId xmlns:p14="http://schemas.microsoft.com/office/powerpoint/2010/main" val="33404307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13" name="Unvan 12"/>
          <p:cNvSpPr>
            <a:spLocks noGrp="1"/>
          </p:cNvSpPr>
          <p:nvPr>
            <p:ph type="title"/>
          </p:nvPr>
        </p:nvSpPr>
        <p:spPr>
          <a:xfrm>
            <a:off x="677334" y="609600"/>
            <a:ext cx="8596668" cy="592667"/>
          </a:xfrm>
        </p:spPr>
        <p:txBody>
          <a:bodyPr>
            <a:normAutofit/>
          </a:bodyPr>
          <a:lstStyle/>
          <a:p>
            <a:r>
              <a:rPr lang="tr-TR" sz="3000" b="1" dirty="0" smtClean="0">
                <a:latin typeface="Times New Roman" panose="02020603050405020304" pitchFamily="18" charset="0"/>
                <a:cs typeface="Times New Roman" panose="02020603050405020304" pitchFamily="18" charset="0"/>
              </a:rPr>
              <a:t>Faaliyetlerimiz;</a:t>
            </a:r>
            <a:endParaRPr lang="tr-TR" sz="3000" b="1" dirty="0">
              <a:latin typeface="Times New Roman" panose="02020603050405020304" pitchFamily="18" charset="0"/>
              <a:cs typeface="Times New Roman" panose="02020603050405020304" pitchFamily="18" charset="0"/>
            </a:endParaRPr>
          </a:p>
        </p:txBody>
      </p:sp>
      <p:sp>
        <p:nvSpPr>
          <p:cNvPr id="2" name="İçerik Yer Tutucusu 1"/>
          <p:cNvSpPr>
            <a:spLocks noGrp="1"/>
          </p:cNvSpPr>
          <p:nvPr>
            <p:ph idx="1"/>
          </p:nvPr>
        </p:nvSpPr>
        <p:spPr>
          <a:xfrm>
            <a:off x="677334" y="1303867"/>
            <a:ext cx="8596668" cy="3674533"/>
          </a:xfrm>
        </p:spPr>
        <p:txBody>
          <a:bodyPr>
            <a:normAutofit fontScale="92500" lnSpcReduction="10000"/>
          </a:bodyPr>
          <a:lstStyle/>
          <a:p>
            <a:pPr algn="just"/>
            <a:r>
              <a:rPr lang="tr-TR" sz="2200" dirty="0" smtClean="0">
                <a:latin typeface="Times New Roman" panose="02020603050405020304" pitchFamily="18" charset="0"/>
                <a:cs typeface="Times New Roman" panose="02020603050405020304" pitchFamily="18" charset="0"/>
              </a:rPr>
              <a:t>Kurum ve Birim Arşivleri Ayıklama ve İmha Komisyon Üyelerinin belirlenmesi</a:t>
            </a:r>
            <a:endParaRPr lang="tr-TR" sz="2200" dirty="0">
              <a:latin typeface="Times New Roman" panose="02020603050405020304" pitchFamily="18" charset="0"/>
              <a:cs typeface="Times New Roman" panose="02020603050405020304" pitchFamily="18" charset="0"/>
            </a:endParaRPr>
          </a:p>
          <a:p>
            <a:pPr algn="just"/>
            <a:r>
              <a:rPr lang="tr-TR" sz="2200" dirty="0">
                <a:latin typeface="Times New Roman" panose="02020603050405020304" pitchFamily="18" charset="0"/>
                <a:cs typeface="Times New Roman" panose="02020603050405020304" pitchFamily="18" charset="0"/>
              </a:rPr>
              <a:t>Ayıklama ve imha işlemlerini organize etmek ve </a:t>
            </a:r>
            <a:r>
              <a:rPr lang="tr-TR" sz="2200" dirty="0" smtClean="0">
                <a:latin typeface="Times New Roman" panose="02020603050405020304" pitchFamily="18" charset="0"/>
                <a:cs typeface="Times New Roman" panose="02020603050405020304" pitchFamily="18" charset="0"/>
              </a:rPr>
              <a:t>yürütmek</a:t>
            </a:r>
          </a:p>
          <a:p>
            <a:pPr algn="just"/>
            <a:r>
              <a:rPr lang="tr-TR" sz="2200" dirty="0" smtClean="0">
                <a:latin typeface="Times New Roman" panose="02020603050405020304" pitchFamily="18" charset="0"/>
                <a:cs typeface="Times New Roman" panose="02020603050405020304" pitchFamily="18" charset="0"/>
              </a:rPr>
              <a:t>15 yılda bir Kurullar ve Toplantılar Dosyalarının( FK, FYK, ÜYK, Senato, vb.) Devlet Arşivleri Başkanlığına gönderilmesi için gerekli çalışmaları yürütmek</a:t>
            </a:r>
          </a:p>
          <a:p>
            <a:pPr algn="just"/>
            <a:r>
              <a:rPr lang="tr-TR" sz="2200" dirty="0" smtClean="0">
                <a:latin typeface="Times New Roman" panose="02020603050405020304" pitchFamily="18" charset="0"/>
                <a:cs typeface="Times New Roman" panose="02020603050405020304" pitchFamily="18" charset="0"/>
              </a:rPr>
              <a:t>Her yıl Ocak ayında Kurum Arşiv Faaliyet Raporunu hazırlamak ve Devlet Arşivleri Başkanlığına göndermek</a:t>
            </a:r>
          </a:p>
          <a:p>
            <a:pPr algn="just"/>
            <a:r>
              <a:rPr lang="tr-TR" sz="2200" dirty="0" smtClean="0">
                <a:latin typeface="Times New Roman" panose="02020603050405020304" pitchFamily="18" charset="0"/>
                <a:cs typeface="Times New Roman" panose="02020603050405020304" pitchFamily="18" charset="0"/>
              </a:rPr>
              <a:t>2013 yılından itibaren geçilen EBYS sistemi üzerinde DOSYA/BELGERİN saklama sürelerini belirlemek ve Arşiv Hizmeti satın alınarak sistem üzerinden arşivleme çalışmalarını ve ayıklama imha işlemlerini yürütmek ve takibini  yapmak</a:t>
            </a:r>
          </a:p>
          <a:p>
            <a:pPr marL="0" indent="0">
              <a:buNone/>
            </a:pPr>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a:p>
        </p:txBody>
      </p:sp>
    </p:spTree>
    <p:extLst>
      <p:ext uri="{BB962C8B-B14F-4D97-AF65-F5344CB8AC3E}">
        <p14:creationId xmlns:p14="http://schemas.microsoft.com/office/powerpoint/2010/main" val="41044418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13" name="Unvan 12"/>
          <p:cNvSpPr>
            <a:spLocks noGrp="1"/>
          </p:cNvSpPr>
          <p:nvPr>
            <p:ph type="title"/>
          </p:nvPr>
        </p:nvSpPr>
        <p:spPr>
          <a:xfrm>
            <a:off x="677334" y="609600"/>
            <a:ext cx="8596668" cy="592667"/>
          </a:xfrm>
        </p:spPr>
        <p:txBody>
          <a:bodyPr>
            <a:normAutofit/>
          </a:bodyPr>
          <a:lstStyle/>
          <a:p>
            <a:r>
              <a:rPr lang="tr-TR" sz="3000" b="1" dirty="0" smtClean="0">
                <a:latin typeface="Times New Roman" panose="02020603050405020304" pitchFamily="18" charset="0"/>
                <a:cs typeface="Times New Roman" panose="02020603050405020304" pitchFamily="18" charset="0"/>
              </a:rPr>
              <a:t>Faaliyetlerimiz;</a:t>
            </a:r>
            <a:endParaRPr lang="tr-TR" sz="3000" b="1" dirty="0">
              <a:latin typeface="Times New Roman" panose="02020603050405020304" pitchFamily="18" charset="0"/>
              <a:cs typeface="Times New Roman" panose="02020603050405020304" pitchFamily="18" charset="0"/>
            </a:endParaRPr>
          </a:p>
        </p:txBody>
      </p:sp>
      <p:sp>
        <p:nvSpPr>
          <p:cNvPr id="2" name="İçerik Yer Tutucusu 1"/>
          <p:cNvSpPr>
            <a:spLocks noGrp="1"/>
          </p:cNvSpPr>
          <p:nvPr>
            <p:ph idx="1"/>
          </p:nvPr>
        </p:nvSpPr>
        <p:spPr>
          <a:xfrm>
            <a:off x="677334" y="1303868"/>
            <a:ext cx="8596668" cy="2980266"/>
          </a:xfrm>
        </p:spPr>
        <p:txBody>
          <a:bodyPr>
            <a:normAutofit fontScale="92500" lnSpcReduction="20000"/>
          </a:bodyPr>
          <a:lstStyle/>
          <a:p>
            <a:pPr algn="just"/>
            <a:r>
              <a:rPr lang="tr-TR" sz="2200" dirty="0" smtClean="0">
                <a:latin typeface="Times New Roman" panose="02020603050405020304" pitchFamily="18" charset="0"/>
                <a:cs typeface="Times New Roman" panose="02020603050405020304" pitchFamily="18" charset="0"/>
              </a:rPr>
              <a:t>Birim arşivlerinin yılda en az bir defa </a:t>
            </a:r>
            <a:r>
              <a:rPr lang="tr-TR" sz="22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EYLÜL-EKİM</a:t>
            </a:r>
            <a:r>
              <a:rPr lang="tr-TR" sz="2200" dirty="0" smtClean="0">
                <a:latin typeface="Times New Roman" panose="02020603050405020304" pitchFamily="18" charset="0"/>
                <a:cs typeface="Times New Roman" panose="02020603050405020304" pitchFamily="18" charset="0"/>
              </a:rPr>
              <a:t> aylarında haşerelere karşı ilaçlama faaliyetinin yapılmasını sağlamak</a:t>
            </a:r>
          </a:p>
          <a:p>
            <a:pPr algn="just"/>
            <a:r>
              <a:rPr lang="tr-TR" sz="2200" dirty="0" smtClean="0">
                <a:latin typeface="Times New Roman" panose="02020603050405020304" pitchFamily="18" charset="0"/>
                <a:cs typeface="Times New Roman" panose="02020603050405020304" pitchFamily="18" charset="0"/>
              </a:rPr>
              <a:t>Üst yönetime Arşiv Hizmetleri ve faaliyetleri hakkında dönemsel bilgilendirmeler yapmak</a:t>
            </a:r>
          </a:p>
          <a:p>
            <a:pPr algn="just"/>
            <a:r>
              <a:rPr lang="tr-TR" sz="2200" dirty="0">
                <a:latin typeface="Times New Roman" panose="02020603050405020304" pitchFamily="18" charset="0"/>
                <a:cs typeface="Times New Roman" panose="02020603050405020304" pitchFamily="18" charset="0"/>
              </a:rPr>
              <a:t>Birimlerden talep edilen dosyaların istek formu ile ilgili kişilere verilmesi için </a:t>
            </a:r>
            <a:r>
              <a:rPr lang="tr-TR" sz="22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«Belge/Dosya İstek Arşiv Takip Defteri» </a:t>
            </a:r>
            <a:r>
              <a:rPr lang="tr-TR" sz="2200" dirty="0" smtClean="0">
                <a:latin typeface="Times New Roman" panose="02020603050405020304" pitchFamily="18" charset="0"/>
                <a:cs typeface="Times New Roman" panose="02020603050405020304" pitchFamily="18" charset="0"/>
              </a:rPr>
              <a:t>oluşturulmuştur. (</a:t>
            </a:r>
            <a:r>
              <a:rPr lang="tr-TR" sz="2200" dirty="0" smtClean="0">
                <a:latin typeface="Times New Roman" panose="02020603050405020304" pitchFamily="18" charset="0"/>
                <a:cs typeface="Times New Roman" panose="02020603050405020304" pitchFamily="18" charset="0"/>
              </a:rPr>
              <a:t>EK-1 Belge/Dosya İstek Formu-Dış Kaynaklı Form</a:t>
            </a:r>
            <a:r>
              <a:rPr lang="tr-TR" sz="2200" dirty="0" smtClean="0">
                <a:latin typeface="Times New Roman" panose="02020603050405020304" pitchFamily="18" charset="0"/>
                <a:cs typeface="Times New Roman" panose="02020603050405020304" pitchFamily="18" charset="0"/>
              </a:rPr>
              <a:t>)</a:t>
            </a:r>
            <a:endParaRPr lang="tr-TR" sz="2200" dirty="0" smtClean="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Birim </a:t>
            </a:r>
            <a:r>
              <a:rPr lang="tr-TR" sz="2200" dirty="0">
                <a:latin typeface="Times New Roman" panose="02020603050405020304" pitchFamily="18" charset="0"/>
                <a:cs typeface="Times New Roman" panose="02020603050405020304" pitchFamily="18" charset="0"/>
              </a:rPr>
              <a:t>arşivlerinde dosya/belgelerin  envanterlerinin çıkarılarak </a:t>
            </a:r>
            <a:r>
              <a:rPr lang="tr-TR" sz="22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«Birim Arşiv Envanter Formuna»</a:t>
            </a:r>
            <a:r>
              <a:rPr lang="tr-TR" sz="2200" dirty="0" smtClean="0">
                <a:latin typeface="Times New Roman" panose="02020603050405020304" pitchFamily="18" charset="0"/>
                <a:cs typeface="Times New Roman" panose="02020603050405020304" pitchFamily="18" charset="0"/>
              </a:rPr>
              <a:t> işlenerek; elektronik </a:t>
            </a:r>
            <a:r>
              <a:rPr lang="tr-TR" sz="2200" dirty="0">
                <a:latin typeface="Times New Roman" panose="02020603050405020304" pitchFamily="18" charset="0"/>
                <a:cs typeface="Times New Roman" panose="02020603050405020304" pitchFamily="18" charset="0"/>
              </a:rPr>
              <a:t>ortamda takibinin yapılmasını sağlamak(İlgili Form)</a:t>
            </a:r>
          </a:p>
          <a:p>
            <a:pPr marL="0" indent="0">
              <a:buNone/>
            </a:pPr>
            <a:endParaRPr lang="tr-TR" dirty="0" smtClean="0"/>
          </a:p>
          <a:p>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a:p>
          <a:p>
            <a:pPr marL="0" indent="0">
              <a:buNone/>
            </a:pPr>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a:p>
        </p:txBody>
      </p:sp>
    </p:spTree>
    <p:extLst>
      <p:ext uri="{BB962C8B-B14F-4D97-AF65-F5344CB8AC3E}">
        <p14:creationId xmlns:p14="http://schemas.microsoft.com/office/powerpoint/2010/main" val="36981931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Unvan 5"/>
          <p:cNvSpPr>
            <a:spLocks noGrp="1"/>
          </p:cNvSpPr>
          <p:nvPr>
            <p:ph type="title"/>
          </p:nvPr>
        </p:nvSpPr>
        <p:spPr>
          <a:xfrm>
            <a:off x="245533" y="1083733"/>
            <a:ext cx="9457269" cy="829734"/>
          </a:xfrm>
        </p:spPr>
        <p:txBody>
          <a:bodyPr>
            <a:normAutofit fontScale="90000"/>
          </a:bodyPr>
          <a:lstStyle/>
          <a:p>
            <a:pPr algn="ctr"/>
            <a:r>
              <a:rPr lang="tr-TR" dirty="0"/>
              <a:t> </a:t>
            </a:r>
            <a:r>
              <a:rPr lang="tr-TR" sz="3300" b="1" dirty="0">
                <a:solidFill>
                  <a:srgbClr val="00B0F0"/>
                </a:solidFill>
                <a:latin typeface="Times New Roman" panose="02020603050405020304" pitchFamily="18" charset="0"/>
                <a:cs typeface="Times New Roman" panose="02020603050405020304" pitchFamily="18" charset="0"/>
              </a:rPr>
              <a:t>Arşivleme Türleri Nelerdir?</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245532" y="1998133"/>
            <a:ext cx="8991601" cy="4001095"/>
          </a:xfrm>
          <a:prstGeom prst="rect">
            <a:avLst/>
          </a:prstGeom>
        </p:spPr>
        <p:txBody>
          <a:bodyPr wrap="square">
            <a:spAutoFit/>
          </a:bodyPr>
          <a:lstStyle/>
          <a:p>
            <a:pPr algn="just"/>
            <a:endParaRPr lang="tr-TR" b="1" dirty="0" smtClean="0">
              <a:solidFill>
                <a:srgbClr val="00B0F0"/>
              </a:solidFill>
              <a:latin typeface="Times New Roman" panose="02020603050405020304" pitchFamily="18" charset="0"/>
              <a:cs typeface="Times New Roman" panose="02020603050405020304" pitchFamily="18" charset="0"/>
            </a:endParaRPr>
          </a:p>
          <a:p>
            <a:pPr algn="just"/>
            <a:r>
              <a:rPr lang="tr-TR" b="1" dirty="0" smtClean="0">
                <a:solidFill>
                  <a:srgbClr val="00B0F0"/>
                </a:solidFill>
                <a:latin typeface="Times New Roman" panose="02020603050405020304" pitchFamily="18" charset="0"/>
                <a:cs typeface="Times New Roman" panose="02020603050405020304" pitchFamily="18" charset="0"/>
              </a:rPr>
              <a:t>BİRİM </a:t>
            </a:r>
            <a:r>
              <a:rPr lang="tr-TR" b="1" dirty="0">
                <a:solidFill>
                  <a:srgbClr val="00B0F0"/>
                </a:solidFill>
                <a:latin typeface="Times New Roman" panose="02020603050405020304" pitchFamily="18" charset="0"/>
                <a:cs typeface="Times New Roman" panose="02020603050405020304" pitchFamily="18" charset="0"/>
              </a:rPr>
              <a:t>ARŞİVİ: </a:t>
            </a:r>
            <a:r>
              <a:rPr lang="tr-TR" sz="2200" dirty="0">
                <a:latin typeface="Times New Roman" panose="02020603050405020304" pitchFamily="18" charset="0"/>
                <a:cs typeface="Times New Roman" panose="02020603050405020304" pitchFamily="18" charset="0"/>
              </a:rPr>
              <a:t>Kamu Kurum ve Kuruluşlarında yapılan iş ve işlemler, haberleşmeler ile gerçek ve tüzel kişilerin gördükleri hizmetler neticesinde oluşan, güncelliğini kaybetmemiş olarak aktif bir biçimde ve günlük iş akışı içinde işlevi bulunan ve kullanılan belgelerin ilgili birimlerince belli bir süre saklandığı arşivlerdir. </a:t>
            </a:r>
          </a:p>
          <a:p>
            <a:pPr algn="just"/>
            <a:r>
              <a:rPr lang="tr-TR" sz="2200" dirty="0">
                <a:latin typeface="Times New Roman" panose="02020603050405020304" pitchFamily="18" charset="0"/>
                <a:cs typeface="Times New Roman" panose="02020603050405020304" pitchFamily="18" charset="0"/>
              </a:rPr>
              <a:t>(Örneğin; birimde 5 yıl kurum arşivinde 15 yıl </a:t>
            </a:r>
            <a:r>
              <a:rPr lang="tr-TR" sz="2200" dirty="0" smtClean="0">
                <a:latin typeface="Times New Roman" panose="02020603050405020304" pitchFamily="18" charset="0"/>
                <a:cs typeface="Times New Roman" panose="02020603050405020304" pitchFamily="18" charset="0"/>
              </a:rPr>
              <a:t>…)</a:t>
            </a:r>
          </a:p>
          <a:p>
            <a:pPr algn="just"/>
            <a:endParaRPr lang="tr-TR" b="1" dirty="0">
              <a:solidFill>
                <a:srgbClr val="00B0F0"/>
              </a:solidFill>
              <a:latin typeface="Times New Roman" panose="02020603050405020304" pitchFamily="18" charset="0"/>
              <a:cs typeface="Times New Roman" panose="02020603050405020304" pitchFamily="18" charset="0"/>
            </a:endParaRPr>
          </a:p>
          <a:p>
            <a:pPr algn="just"/>
            <a:r>
              <a:rPr lang="tr-TR" b="1" dirty="0">
                <a:solidFill>
                  <a:srgbClr val="00B0F0"/>
                </a:solidFill>
                <a:latin typeface="Times New Roman" panose="02020603050405020304" pitchFamily="18" charset="0"/>
                <a:cs typeface="Times New Roman" panose="02020603050405020304" pitchFamily="18" charset="0"/>
              </a:rPr>
              <a:t>KURUM ARŞİVİ: </a:t>
            </a:r>
            <a:r>
              <a:rPr lang="tr-TR" sz="2200" dirty="0">
                <a:solidFill>
                  <a:srgbClr val="000000"/>
                </a:solidFill>
                <a:latin typeface="Times New Roman" panose="02020603050405020304" pitchFamily="18" charset="0"/>
                <a:cs typeface="Times New Roman" panose="02020603050405020304" pitchFamily="18" charset="0"/>
              </a:rPr>
              <a:t>Yükümlülerin merkez teşkilatlarında yer alan, belgelerin birim arşivlerine ve merkez arşivlere nazaran daha uzun süre saklandığı yerlerdir.</a:t>
            </a:r>
            <a:r>
              <a:rPr lang="tr-TR" sz="2200" dirty="0">
                <a:latin typeface="Times New Roman" panose="02020603050405020304" pitchFamily="18" charset="0"/>
                <a:cs typeface="Times New Roman" panose="02020603050405020304" pitchFamily="18" charset="0"/>
              </a:rPr>
              <a:t> (15 yıl ve sonrası-Özlük Dosyaları, Projeler, …vb.)</a:t>
            </a:r>
          </a:p>
          <a:p>
            <a:endParaRPr lang="tr-TR" sz="2000" dirty="0">
              <a:latin typeface="Times New Roman" panose="02020603050405020304" pitchFamily="18" charset="0"/>
              <a:cs typeface="Times New Roman" panose="02020603050405020304" pitchFamily="18" charset="0"/>
            </a:endParaRPr>
          </a:p>
        </p:txBody>
      </p:sp>
      <p:pic>
        <p:nvPicPr>
          <p:cNvPr id="1034" name="Picture 10" descr="TDF 2007-2016 Arşiv Sitesi açıldı. | T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532" y="169333"/>
            <a:ext cx="1628077"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24086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Unvan 5"/>
          <p:cNvSpPr>
            <a:spLocks noGrp="1"/>
          </p:cNvSpPr>
          <p:nvPr>
            <p:ph type="title"/>
          </p:nvPr>
        </p:nvSpPr>
        <p:spPr>
          <a:xfrm>
            <a:off x="198965" y="1982946"/>
            <a:ext cx="9457269" cy="485960"/>
          </a:xfrm>
        </p:spPr>
        <p:txBody>
          <a:bodyPr>
            <a:normAutofit fontScale="90000"/>
          </a:bodyPr>
          <a:lstStyle/>
          <a:p>
            <a:pPr algn="ctr"/>
            <a:r>
              <a:rPr lang="tr-TR" dirty="0"/>
              <a:t> </a:t>
            </a:r>
            <a:r>
              <a:rPr lang="tr-TR" dirty="0" smtClean="0"/>
              <a:t/>
            </a:r>
            <a:br>
              <a:rPr lang="tr-TR" dirty="0" smtClean="0"/>
            </a:br>
            <a:r>
              <a:rPr lang="tr-TR" sz="3300" b="1" dirty="0" smtClean="0">
                <a:solidFill>
                  <a:srgbClr val="00B0F0"/>
                </a:solidFill>
                <a:latin typeface="Times New Roman" panose="02020603050405020304" pitchFamily="18" charset="0"/>
                <a:cs typeface="Times New Roman" panose="02020603050405020304" pitchFamily="18" charset="0"/>
              </a:rPr>
              <a:t>Arşivleme </a:t>
            </a:r>
            <a:r>
              <a:rPr lang="tr-TR" sz="3300" b="1" dirty="0">
                <a:solidFill>
                  <a:srgbClr val="00B0F0"/>
                </a:solidFill>
                <a:latin typeface="Times New Roman" panose="02020603050405020304" pitchFamily="18" charset="0"/>
                <a:cs typeface="Times New Roman" panose="02020603050405020304" pitchFamily="18" charset="0"/>
              </a:rPr>
              <a:t>Türleri Nelerdir?</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245533" y="1969373"/>
            <a:ext cx="9364134" cy="4154984"/>
          </a:xfrm>
          <a:prstGeom prst="rect">
            <a:avLst/>
          </a:prstGeom>
        </p:spPr>
        <p:txBody>
          <a:bodyPr wrap="square">
            <a:spAutoFit/>
          </a:bodyPr>
          <a:lstStyle/>
          <a:p>
            <a:pPr algn="just"/>
            <a:endParaRPr lang="tr-TR" b="1" dirty="0" smtClean="0">
              <a:solidFill>
                <a:srgbClr val="00B0F0"/>
              </a:solidFill>
              <a:latin typeface="Times New Roman" panose="02020603050405020304" pitchFamily="18" charset="0"/>
              <a:cs typeface="Times New Roman" panose="02020603050405020304" pitchFamily="18" charset="0"/>
            </a:endParaRPr>
          </a:p>
          <a:p>
            <a:pPr algn="just"/>
            <a:endParaRPr lang="tr-TR" b="1" dirty="0" smtClean="0">
              <a:solidFill>
                <a:srgbClr val="00B0F0"/>
              </a:solidFill>
              <a:latin typeface="Times New Roman" panose="02020603050405020304" pitchFamily="18" charset="0"/>
              <a:cs typeface="Times New Roman" panose="02020603050405020304" pitchFamily="18" charset="0"/>
            </a:endParaRPr>
          </a:p>
          <a:p>
            <a:pPr algn="just"/>
            <a:endParaRPr lang="tr-TR" b="1" dirty="0" smtClean="0">
              <a:solidFill>
                <a:srgbClr val="00B0F0"/>
              </a:solidFill>
              <a:latin typeface="Times New Roman" panose="02020603050405020304" pitchFamily="18" charset="0"/>
              <a:cs typeface="Times New Roman" panose="02020603050405020304" pitchFamily="18" charset="0"/>
            </a:endParaRPr>
          </a:p>
          <a:p>
            <a:pPr algn="just"/>
            <a:endParaRPr lang="tr-TR" b="1" dirty="0" smtClean="0">
              <a:solidFill>
                <a:srgbClr val="00B0F0"/>
              </a:solidFill>
              <a:latin typeface="Times New Roman" panose="02020603050405020304" pitchFamily="18" charset="0"/>
              <a:cs typeface="Times New Roman" panose="02020603050405020304" pitchFamily="18" charset="0"/>
            </a:endParaRPr>
          </a:p>
          <a:p>
            <a:pPr algn="just"/>
            <a:r>
              <a:rPr lang="tr-TR" b="1" dirty="0" smtClean="0">
                <a:solidFill>
                  <a:srgbClr val="00B0F0"/>
                </a:solidFill>
                <a:latin typeface="Times New Roman" panose="02020603050405020304" pitchFamily="18" charset="0"/>
                <a:cs typeface="Times New Roman" panose="02020603050405020304" pitchFamily="18" charset="0"/>
              </a:rPr>
              <a:t>MERKEZ </a:t>
            </a:r>
            <a:r>
              <a:rPr lang="tr-TR" b="1" dirty="0">
                <a:solidFill>
                  <a:srgbClr val="00B0F0"/>
                </a:solidFill>
                <a:latin typeface="Times New Roman" panose="02020603050405020304" pitchFamily="18" charset="0"/>
                <a:cs typeface="Times New Roman" panose="02020603050405020304" pitchFamily="18" charset="0"/>
              </a:rPr>
              <a:t>ARŞİVİ: </a:t>
            </a:r>
            <a:r>
              <a:rPr lang="tr-TR" sz="2200" dirty="0">
                <a:latin typeface="Times New Roman" panose="02020603050405020304" pitchFamily="18" charset="0"/>
                <a:cs typeface="Times New Roman" panose="02020603050405020304" pitchFamily="18" charset="0"/>
              </a:rPr>
              <a:t>Yükümlülerin merkez teşkilatı dışında taşra, bölge, yurt dışı ve benzeri yerlerde oluşturulan ve belgelerin birim arşivlerine nazaran daha uzun süreli saklandığı arşivlerdir. Yani Kurum arşivlerinde saklama süresini dolduran evrakların ilgili arşiv depolarında saklandığı yerlerdir.(Kurul Kararları, Özellikli evraklar</a:t>
            </a:r>
            <a:r>
              <a:rPr lang="tr-TR" sz="2200" dirty="0" smtClean="0">
                <a:latin typeface="Times New Roman" panose="02020603050405020304" pitchFamily="18" charset="0"/>
                <a:cs typeface="Times New Roman" panose="02020603050405020304" pitchFamily="18" charset="0"/>
              </a:rPr>
              <a:t>,…)</a:t>
            </a:r>
          </a:p>
          <a:p>
            <a:pPr algn="just"/>
            <a:endParaRPr lang="tr-TR" dirty="0">
              <a:latin typeface="Times New Roman" panose="02020603050405020304" pitchFamily="18" charset="0"/>
              <a:cs typeface="Times New Roman" panose="02020603050405020304" pitchFamily="18" charset="0"/>
            </a:endParaRPr>
          </a:p>
          <a:p>
            <a:pPr algn="just"/>
            <a:r>
              <a:rPr lang="tr-TR" b="1" dirty="0" smtClean="0">
                <a:solidFill>
                  <a:srgbClr val="00B0F0"/>
                </a:solidFill>
                <a:latin typeface="Times New Roman" panose="02020603050405020304" pitchFamily="18" charset="0"/>
                <a:cs typeface="Times New Roman" panose="02020603050405020304" pitchFamily="18" charset="0"/>
              </a:rPr>
              <a:t>ÖZEL </a:t>
            </a:r>
            <a:r>
              <a:rPr lang="tr-TR" b="1" dirty="0">
                <a:solidFill>
                  <a:srgbClr val="00B0F0"/>
                </a:solidFill>
                <a:latin typeface="Times New Roman" panose="02020603050405020304" pitchFamily="18" charset="0"/>
                <a:cs typeface="Times New Roman" panose="02020603050405020304" pitchFamily="18" charset="0"/>
              </a:rPr>
              <a:t>ARŞİVLER: </a:t>
            </a:r>
            <a:r>
              <a:rPr lang="tr-TR" sz="2200" dirty="0">
                <a:latin typeface="Times New Roman" panose="02020603050405020304" pitchFamily="18" charset="0"/>
                <a:cs typeface="Times New Roman" panose="02020603050405020304" pitchFamily="18" charset="0"/>
              </a:rPr>
              <a:t>Üretilmiş arşivlik belgenin yükümlüler dışında kalan gerçek ve tüzel kişilerin elinde bulunan belgelerin meydana getirdiği arşivlerdir.</a:t>
            </a:r>
          </a:p>
          <a:p>
            <a:endParaRPr lang="tr-TR" sz="2000" dirty="0">
              <a:latin typeface="Times New Roman" panose="02020603050405020304" pitchFamily="18" charset="0"/>
              <a:cs typeface="Times New Roman" panose="02020603050405020304" pitchFamily="18" charset="0"/>
            </a:endParaRPr>
          </a:p>
        </p:txBody>
      </p:sp>
      <p:pic>
        <p:nvPicPr>
          <p:cNvPr id="1034" name="Picture 10" descr="TDF 2007-2016 Arşiv Sitesi açıldı. | T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533" y="169333"/>
            <a:ext cx="1958094" cy="1024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828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Unvan 5"/>
          <p:cNvSpPr>
            <a:spLocks noGrp="1"/>
          </p:cNvSpPr>
          <p:nvPr>
            <p:ph type="title"/>
          </p:nvPr>
        </p:nvSpPr>
        <p:spPr>
          <a:xfrm>
            <a:off x="0" y="0"/>
            <a:ext cx="8831729" cy="6019800"/>
          </a:xfrm>
        </p:spPr>
        <p:txBody>
          <a:bodyPr>
            <a:normAutofit fontScale="90000"/>
          </a:bodyPr>
          <a:lstStyle/>
          <a:p>
            <a:pPr lvl="0" defTabSz="914400">
              <a:spcBef>
                <a:spcPts val="0"/>
              </a:spcBef>
            </a:pPr>
            <a:r>
              <a:rPr lang="tr-TR" sz="3000" b="1" dirty="0">
                <a:solidFill>
                  <a:srgbClr val="00B0F0"/>
                </a:solidFill>
                <a:latin typeface="Times New Roman" panose="02020603050405020304" pitchFamily="18" charset="0"/>
                <a:cs typeface="Times New Roman" panose="02020603050405020304" pitchFamily="18" charset="0"/>
              </a:rPr>
              <a:t>                     </a:t>
            </a:r>
            <a:r>
              <a:rPr lang="tr-TR" sz="3300" b="1" dirty="0">
                <a:solidFill>
                  <a:srgbClr val="00B0F0"/>
                </a:solidFill>
                <a:latin typeface="Times New Roman" panose="02020603050405020304" pitchFamily="18" charset="0"/>
                <a:cs typeface="Times New Roman" panose="02020603050405020304" pitchFamily="18" charset="0"/>
              </a:rPr>
              <a:t>Birim Arşiv Standartları</a:t>
            </a:r>
            <a:r>
              <a:rPr lang="tr-TR" sz="3000" b="1" dirty="0">
                <a:solidFill>
                  <a:srgbClr val="00B0F0"/>
                </a:solidFill>
                <a:latin typeface="Times New Roman" panose="02020603050405020304" pitchFamily="18" charset="0"/>
                <a:cs typeface="Times New Roman" panose="02020603050405020304" pitchFamily="18" charset="0"/>
              </a:rPr>
              <a:t/>
            </a:r>
            <a:br>
              <a:rPr lang="tr-TR" sz="3000" b="1" dirty="0">
                <a:solidFill>
                  <a:srgbClr val="00B0F0"/>
                </a:solidFill>
                <a:latin typeface="Times New Roman" panose="02020603050405020304" pitchFamily="18" charset="0"/>
                <a:cs typeface="Times New Roman" panose="02020603050405020304" pitchFamily="18" charset="0"/>
              </a:rPr>
            </a:br>
            <a:r>
              <a:rPr lang="tr-TR" sz="3000" b="1" dirty="0">
                <a:solidFill>
                  <a:srgbClr val="00B0F0"/>
                </a:solidFill>
                <a:latin typeface="Times New Roman" panose="02020603050405020304" pitchFamily="18" charset="0"/>
                <a:cs typeface="Times New Roman" panose="02020603050405020304" pitchFamily="18" charset="0"/>
              </a:rPr>
              <a:t/>
            </a:r>
            <a:br>
              <a:rPr lang="tr-TR" sz="3000" b="1" dirty="0">
                <a:solidFill>
                  <a:srgbClr val="00B0F0"/>
                </a:solidFill>
                <a:latin typeface="Times New Roman" panose="02020603050405020304" pitchFamily="18" charset="0"/>
                <a:cs typeface="Times New Roman" panose="02020603050405020304" pitchFamily="18" charset="0"/>
              </a:rPr>
            </a:br>
            <a:r>
              <a:rPr lang="tr-TR" sz="3000" b="1" dirty="0" smtClean="0">
                <a:solidFill>
                  <a:srgbClr val="00B0F0"/>
                </a:solidFill>
                <a:latin typeface="Times New Roman" panose="02020603050405020304" pitchFamily="18" charset="0"/>
                <a:cs typeface="Times New Roman" panose="02020603050405020304" pitchFamily="18" charset="0"/>
              </a:rPr>
              <a:t>	</a:t>
            </a:r>
            <a:r>
              <a:rPr lang="tr-TR" sz="2400" dirty="0" smtClean="0">
                <a:solidFill>
                  <a:prstClr val="black"/>
                </a:solidFill>
                <a:latin typeface="Times New Roman" panose="02020603050405020304" pitchFamily="18" charset="0"/>
                <a:ea typeface="+mn-ea"/>
                <a:cs typeface="Times New Roman" panose="02020603050405020304" pitchFamily="18" charset="0"/>
              </a:rPr>
              <a:t>Arşiv </a:t>
            </a:r>
            <a:r>
              <a:rPr lang="tr-TR" sz="2400" dirty="0">
                <a:solidFill>
                  <a:prstClr val="black"/>
                </a:solidFill>
                <a:latin typeface="Times New Roman" panose="02020603050405020304" pitchFamily="18" charset="0"/>
                <a:ea typeface="+mn-ea"/>
                <a:cs typeface="Times New Roman" panose="02020603050405020304" pitchFamily="18" charset="0"/>
              </a:rPr>
              <a:t>mekanlarının belirlenmesi/oluşturulması(Arşiv mekanlarının zemin kat veya birinci katta olması  evraklara erişimi kolaylaştıracaktır</a:t>
            </a:r>
            <a:r>
              <a:rPr lang="tr-TR" sz="2400" dirty="0" smtClean="0">
                <a:solidFill>
                  <a:prstClr val="black"/>
                </a:solidFill>
                <a:latin typeface="Times New Roman" panose="02020603050405020304" pitchFamily="18" charset="0"/>
                <a:ea typeface="+mn-ea"/>
                <a:cs typeface="Times New Roman" panose="02020603050405020304" pitchFamily="18" charset="0"/>
              </a:rPr>
              <a:t>.)</a:t>
            </a:r>
            <a:r>
              <a:rPr lang="tr-TR" sz="2400" dirty="0">
                <a:solidFill>
                  <a:prstClr val="black"/>
                </a:solidFill>
                <a:latin typeface="Times New Roman" panose="02020603050405020304" pitchFamily="18" charset="0"/>
                <a:ea typeface="+mn-ea"/>
                <a:cs typeface="Times New Roman" panose="02020603050405020304" pitchFamily="18" charset="0"/>
              </a:rPr>
              <a:t/>
            </a:r>
            <a:br>
              <a:rPr lang="tr-TR" sz="2400" dirty="0">
                <a:solidFill>
                  <a:prstClr val="black"/>
                </a:solidFill>
                <a:latin typeface="Times New Roman" panose="02020603050405020304" pitchFamily="18" charset="0"/>
                <a:ea typeface="+mn-ea"/>
                <a:cs typeface="Times New Roman" panose="02020603050405020304" pitchFamily="18" charset="0"/>
              </a:rPr>
            </a:br>
            <a:r>
              <a:rPr lang="tr-TR" sz="2400" dirty="0">
                <a:solidFill>
                  <a:prstClr val="black"/>
                </a:solidFill>
                <a:latin typeface="Times New Roman" panose="02020603050405020304" pitchFamily="18" charset="0"/>
                <a:ea typeface="+mn-ea"/>
                <a:cs typeface="Times New Roman" panose="02020603050405020304" pitchFamily="18" charset="0"/>
              </a:rPr>
              <a:t/>
            </a:r>
            <a:br>
              <a:rPr lang="tr-TR" sz="2400" dirty="0">
                <a:solidFill>
                  <a:prstClr val="black"/>
                </a:solidFill>
                <a:latin typeface="Times New Roman" panose="02020603050405020304" pitchFamily="18" charset="0"/>
                <a:ea typeface="+mn-ea"/>
                <a:cs typeface="Times New Roman" panose="02020603050405020304" pitchFamily="18" charset="0"/>
              </a:rPr>
            </a:br>
            <a:r>
              <a:rPr lang="tr-TR" sz="2400" dirty="0">
                <a:solidFill>
                  <a:prstClr val="black"/>
                </a:solidFill>
                <a:latin typeface="Times New Roman" panose="02020603050405020304" pitchFamily="18" charset="0"/>
                <a:ea typeface="+mn-ea"/>
                <a:cs typeface="Times New Roman" panose="02020603050405020304" pitchFamily="18" charset="0"/>
              </a:rPr>
              <a:t>	</a:t>
            </a:r>
            <a:r>
              <a:rPr lang="tr-TR" sz="2400" dirty="0" smtClean="0">
                <a:solidFill>
                  <a:prstClr val="black"/>
                </a:solidFill>
                <a:latin typeface="Times New Roman" panose="02020603050405020304" pitchFamily="18" charset="0"/>
                <a:ea typeface="+mn-ea"/>
                <a:cs typeface="Times New Roman" panose="02020603050405020304" pitchFamily="18" charset="0"/>
              </a:rPr>
              <a:t>Arşiv </a:t>
            </a:r>
            <a:r>
              <a:rPr lang="tr-TR" sz="2400" dirty="0">
                <a:solidFill>
                  <a:prstClr val="black"/>
                </a:solidFill>
                <a:latin typeface="Times New Roman" panose="02020603050405020304" pitchFamily="18" charset="0"/>
                <a:ea typeface="+mn-ea"/>
                <a:cs typeface="Times New Roman" panose="02020603050405020304" pitchFamily="18" charset="0"/>
              </a:rPr>
              <a:t>depolarındaki </a:t>
            </a:r>
            <a:r>
              <a:rPr lang="tr-TR" sz="2400" b="1" i="1" u="sng" dirty="0">
                <a:solidFill>
                  <a:prstClr val="black"/>
                </a:solidFill>
                <a:latin typeface="Times New Roman" panose="02020603050405020304" pitchFamily="18" charset="0"/>
                <a:ea typeface="+mn-ea"/>
                <a:cs typeface="Times New Roman" panose="02020603050405020304" pitchFamily="18" charset="0"/>
              </a:rPr>
              <a:t>sıcak 12 0C - 18 0C ‘da </a:t>
            </a:r>
            <a:r>
              <a:rPr lang="tr-TR" sz="2400" dirty="0">
                <a:solidFill>
                  <a:prstClr val="black"/>
                </a:solidFill>
                <a:latin typeface="Times New Roman" panose="02020603050405020304" pitchFamily="18" charset="0"/>
                <a:ea typeface="+mn-ea"/>
                <a:cs typeface="Times New Roman" panose="02020603050405020304" pitchFamily="18" charset="0"/>
              </a:rPr>
              <a:t>ve depolarda ısı durumunu gösterir termometrelerin bulundurulması(</a:t>
            </a:r>
            <a:r>
              <a:rPr lang="tr-TR" sz="2400" dirty="0" err="1">
                <a:solidFill>
                  <a:prstClr val="black"/>
                </a:solidFill>
                <a:latin typeface="Times New Roman" panose="02020603050405020304" pitchFamily="18" charset="0"/>
                <a:ea typeface="+mn-ea"/>
                <a:cs typeface="Times New Roman" panose="02020603050405020304" pitchFamily="18" charset="0"/>
              </a:rPr>
              <a:t>Max-min</a:t>
            </a:r>
            <a:r>
              <a:rPr lang="tr-TR" sz="2400" dirty="0">
                <a:solidFill>
                  <a:prstClr val="black"/>
                </a:solidFill>
                <a:latin typeface="Times New Roman" panose="02020603050405020304" pitchFamily="18" charset="0"/>
                <a:ea typeface="+mn-ea"/>
                <a:cs typeface="Times New Roman" panose="02020603050405020304" pitchFamily="18" charset="0"/>
              </a:rPr>
              <a:t> </a:t>
            </a:r>
            <a:r>
              <a:rPr lang="tr-TR" sz="2400" dirty="0" err="1">
                <a:solidFill>
                  <a:prstClr val="black"/>
                </a:solidFill>
                <a:latin typeface="Times New Roman" panose="02020603050405020304" pitchFamily="18" charset="0"/>
                <a:ea typeface="+mn-ea"/>
                <a:cs typeface="Times New Roman" panose="02020603050405020304" pitchFamily="18" charset="0"/>
              </a:rPr>
              <a:t>Thermo</a:t>
            </a:r>
            <a:r>
              <a:rPr lang="tr-TR" sz="2400" dirty="0">
                <a:solidFill>
                  <a:prstClr val="black"/>
                </a:solidFill>
                <a:latin typeface="Times New Roman" panose="02020603050405020304" pitchFamily="18" charset="0"/>
                <a:ea typeface="+mn-ea"/>
                <a:cs typeface="Times New Roman" panose="02020603050405020304" pitchFamily="18" charset="0"/>
              </a:rPr>
              <a:t> </a:t>
            </a:r>
            <a:r>
              <a:rPr lang="tr-TR" sz="2400" dirty="0" err="1">
                <a:solidFill>
                  <a:prstClr val="black"/>
                </a:solidFill>
                <a:latin typeface="Times New Roman" panose="02020603050405020304" pitchFamily="18" charset="0"/>
                <a:ea typeface="+mn-ea"/>
                <a:cs typeface="Times New Roman" panose="02020603050405020304" pitchFamily="18" charset="0"/>
              </a:rPr>
              <a:t>Hygro&amp;Clock</a:t>
            </a:r>
            <a:r>
              <a:rPr lang="tr-TR" sz="2400" dirty="0">
                <a:solidFill>
                  <a:prstClr val="black"/>
                </a:solidFill>
                <a:latin typeface="Times New Roman" panose="02020603050405020304" pitchFamily="18" charset="0"/>
                <a:ea typeface="+mn-ea"/>
                <a:cs typeface="Times New Roman" panose="02020603050405020304" pitchFamily="18" charset="0"/>
              </a:rPr>
              <a:t> </a:t>
            </a:r>
            <a:r>
              <a:rPr lang="tr-TR" sz="2400" dirty="0" err="1">
                <a:solidFill>
                  <a:prstClr val="black"/>
                </a:solidFill>
                <a:latin typeface="Times New Roman" panose="02020603050405020304" pitchFamily="18" charset="0"/>
                <a:ea typeface="+mn-ea"/>
                <a:cs typeface="Times New Roman" panose="02020603050405020304" pitchFamily="18" charset="0"/>
              </a:rPr>
              <a:t>nimomed</a:t>
            </a:r>
            <a:r>
              <a:rPr lang="tr-TR" sz="2400" dirty="0">
                <a:solidFill>
                  <a:prstClr val="black"/>
                </a:solidFill>
                <a:latin typeface="Times New Roman" panose="02020603050405020304" pitchFamily="18" charset="0"/>
                <a:ea typeface="+mn-ea"/>
                <a:cs typeface="Times New Roman" panose="02020603050405020304" pitchFamily="18" charset="0"/>
              </a:rPr>
              <a:t>)</a:t>
            </a:r>
            <a:br>
              <a:rPr lang="tr-TR" sz="2400" dirty="0">
                <a:solidFill>
                  <a:prstClr val="black"/>
                </a:solidFill>
                <a:latin typeface="Times New Roman" panose="02020603050405020304" pitchFamily="18" charset="0"/>
                <a:ea typeface="+mn-ea"/>
                <a:cs typeface="Times New Roman" panose="02020603050405020304" pitchFamily="18" charset="0"/>
              </a:rPr>
            </a:br>
            <a:r>
              <a:rPr lang="tr-TR" sz="2400" dirty="0">
                <a:solidFill>
                  <a:prstClr val="black"/>
                </a:solidFill>
                <a:latin typeface="Times New Roman" panose="02020603050405020304" pitchFamily="18" charset="0"/>
                <a:ea typeface="+mn-ea"/>
                <a:cs typeface="Times New Roman" panose="02020603050405020304" pitchFamily="18" charset="0"/>
              </a:rPr>
              <a:t/>
            </a:r>
            <a:br>
              <a:rPr lang="tr-TR" sz="2400" dirty="0">
                <a:solidFill>
                  <a:prstClr val="black"/>
                </a:solidFill>
                <a:latin typeface="Times New Roman" panose="02020603050405020304" pitchFamily="18" charset="0"/>
                <a:ea typeface="+mn-ea"/>
                <a:cs typeface="Times New Roman" panose="02020603050405020304" pitchFamily="18" charset="0"/>
              </a:rPr>
            </a:br>
            <a:r>
              <a:rPr lang="tr-TR" sz="2400" dirty="0">
                <a:solidFill>
                  <a:prstClr val="black"/>
                </a:solidFill>
                <a:latin typeface="Times New Roman" panose="02020603050405020304" pitchFamily="18" charset="0"/>
                <a:ea typeface="+mn-ea"/>
                <a:cs typeface="Times New Roman" panose="02020603050405020304" pitchFamily="18" charset="0"/>
              </a:rPr>
              <a:t>	</a:t>
            </a:r>
            <a:r>
              <a:rPr lang="tr-TR" sz="2400" dirty="0" smtClean="0">
                <a:solidFill>
                  <a:prstClr val="black"/>
                </a:solidFill>
                <a:latin typeface="Times New Roman" panose="02020603050405020304" pitchFamily="18" charset="0"/>
                <a:ea typeface="+mn-ea"/>
                <a:cs typeface="Times New Roman" panose="02020603050405020304" pitchFamily="18" charset="0"/>
              </a:rPr>
              <a:t>Arşivlerde </a:t>
            </a:r>
            <a:r>
              <a:rPr lang="tr-TR" sz="2400" dirty="0">
                <a:solidFill>
                  <a:prstClr val="black"/>
                </a:solidFill>
                <a:latin typeface="Times New Roman" panose="02020603050405020304" pitchFamily="18" charset="0"/>
                <a:ea typeface="+mn-ea"/>
                <a:cs typeface="Times New Roman" panose="02020603050405020304" pitchFamily="18" charset="0"/>
              </a:rPr>
              <a:t>nem oranının </a:t>
            </a:r>
            <a:r>
              <a:rPr lang="tr-TR" sz="2400" b="1" i="1" u="sng" dirty="0">
                <a:solidFill>
                  <a:prstClr val="black"/>
                </a:solidFill>
                <a:latin typeface="Times New Roman" panose="02020603050405020304" pitchFamily="18" charset="0"/>
                <a:ea typeface="+mn-ea"/>
                <a:cs typeface="Times New Roman" panose="02020603050405020304" pitchFamily="18" charset="0"/>
              </a:rPr>
              <a:t>%50-%60 arasında </a:t>
            </a:r>
            <a:r>
              <a:rPr lang="tr-TR" sz="2400" dirty="0">
                <a:solidFill>
                  <a:prstClr val="black"/>
                </a:solidFill>
                <a:latin typeface="Times New Roman" panose="02020603050405020304" pitchFamily="18" charset="0"/>
                <a:ea typeface="+mn-ea"/>
                <a:cs typeface="Times New Roman" panose="02020603050405020304" pitchFamily="18" charset="0"/>
              </a:rPr>
              <a:t>olması, nem ölçer-</a:t>
            </a:r>
            <a:r>
              <a:rPr lang="tr-TR" sz="2400" b="1" i="1" u="sng" dirty="0">
                <a:solidFill>
                  <a:prstClr val="black"/>
                </a:solidFill>
                <a:latin typeface="Times New Roman" panose="02020603050405020304" pitchFamily="18" charset="0"/>
                <a:ea typeface="+mn-ea"/>
                <a:cs typeface="Times New Roman" panose="02020603050405020304" pitchFamily="18" charset="0"/>
              </a:rPr>
              <a:t>higrometre </a:t>
            </a:r>
            <a:r>
              <a:rPr lang="tr-TR" sz="2400" dirty="0">
                <a:solidFill>
                  <a:prstClr val="black"/>
                </a:solidFill>
                <a:latin typeface="Times New Roman" panose="02020603050405020304" pitchFamily="18" charset="0"/>
                <a:ea typeface="+mn-ea"/>
                <a:cs typeface="Times New Roman" panose="02020603050405020304" pitchFamily="18" charset="0"/>
              </a:rPr>
              <a:t>bulundurulması(Evrakların rutubet ve nemden korunması)</a:t>
            </a:r>
            <a:br>
              <a:rPr lang="tr-TR" sz="2400" dirty="0">
                <a:solidFill>
                  <a:prstClr val="black"/>
                </a:solidFill>
                <a:latin typeface="Times New Roman" panose="02020603050405020304" pitchFamily="18" charset="0"/>
                <a:ea typeface="+mn-ea"/>
                <a:cs typeface="Times New Roman" panose="02020603050405020304" pitchFamily="18" charset="0"/>
              </a:rPr>
            </a:br>
            <a:r>
              <a:rPr lang="tr-TR" sz="2400" dirty="0">
                <a:solidFill>
                  <a:prstClr val="black"/>
                </a:solidFill>
                <a:latin typeface="Times New Roman" panose="02020603050405020304" pitchFamily="18" charset="0"/>
                <a:ea typeface="+mn-ea"/>
                <a:cs typeface="Times New Roman" panose="02020603050405020304" pitchFamily="18" charset="0"/>
              </a:rPr>
              <a:t>4-Çelik dolap veya Raylı Arşiv Sistemlerinin kullanılması/satın alınması</a:t>
            </a:r>
            <a:br>
              <a:rPr lang="tr-TR" sz="2400" dirty="0">
                <a:solidFill>
                  <a:prstClr val="black"/>
                </a:solidFill>
                <a:latin typeface="Times New Roman" panose="02020603050405020304" pitchFamily="18" charset="0"/>
                <a:ea typeface="+mn-ea"/>
                <a:cs typeface="Times New Roman" panose="02020603050405020304" pitchFamily="18" charset="0"/>
              </a:rPr>
            </a:br>
            <a:r>
              <a:rPr lang="tr-TR" sz="2400" dirty="0">
                <a:solidFill>
                  <a:prstClr val="black"/>
                </a:solidFill>
                <a:latin typeface="Times New Roman" panose="02020603050405020304" pitchFamily="18" charset="0"/>
                <a:ea typeface="+mn-ea"/>
                <a:cs typeface="Times New Roman" panose="02020603050405020304" pitchFamily="18" charset="0"/>
              </a:rPr>
              <a:t/>
            </a:r>
            <a:br>
              <a:rPr lang="tr-TR" sz="2400" dirty="0">
                <a:solidFill>
                  <a:prstClr val="black"/>
                </a:solidFill>
                <a:latin typeface="Times New Roman" panose="02020603050405020304" pitchFamily="18" charset="0"/>
                <a:ea typeface="+mn-ea"/>
                <a:cs typeface="Times New Roman" panose="02020603050405020304" pitchFamily="18" charset="0"/>
              </a:rPr>
            </a:br>
            <a:endParaRPr lang="tr-TR" sz="2400" b="1" dirty="0">
              <a:solidFill>
                <a:srgbClr val="00B0F0"/>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8517" y="884767"/>
            <a:ext cx="469900" cy="469900"/>
          </a:xfrm>
          <a:prstGeom prst="rect">
            <a:avLst/>
          </a:prstGeom>
        </p:spPr>
      </p:pic>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6834" y="1883833"/>
            <a:ext cx="469900" cy="469900"/>
          </a:xfrm>
          <a:prstGeom prst="rect">
            <a:avLst/>
          </a:prstGeom>
        </p:spPr>
      </p:pic>
      <p:pic>
        <p:nvPicPr>
          <p:cNvPr id="3" name="Resi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3483" y="4617772"/>
            <a:ext cx="1534583" cy="1402027"/>
          </a:xfrm>
          <a:prstGeom prst="rect">
            <a:avLst/>
          </a:prstGeom>
        </p:spPr>
      </p:pic>
      <p:pic>
        <p:nvPicPr>
          <p:cNvPr id="8" name="Resi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41907" y="4555068"/>
            <a:ext cx="1897093" cy="1816628"/>
          </a:xfrm>
          <a:prstGeom prst="rect">
            <a:avLst/>
          </a:prstGeom>
        </p:spPr>
      </p:pic>
    </p:spTree>
    <p:extLst>
      <p:ext uri="{BB962C8B-B14F-4D97-AF65-F5344CB8AC3E}">
        <p14:creationId xmlns:p14="http://schemas.microsoft.com/office/powerpoint/2010/main" val="36331033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Unvan 5"/>
          <p:cNvSpPr>
            <a:spLocks noGrp="1"/>
          </p:cNvSpPr>
          <p:nvPr>
            <p:ph type="title"/>
          </p:nvPr>
        </p:nvSpPr>
        <p:spPr>
          <a:xfrm>
            <a:off x="134472" y="174809"/>
            <a:ext cx="9102661" cy="5844991"/>
          </a:xfrm>
        </p:spPr>
        <p:txBody>
          <a:bodyPr>
            <a:normAutofit fontScale="90000"/>
          </a:bodyPr>
          <a:lstStyle/>
          <a:p>
            <a:r>
              <a:rPr lang="tr-TR" sz="1800" b="1" dirty="0" smtClean="0">
                <a:solidFill>
                  <a:srgbClr val="00B0F0"/>
                </a:solidFill>
                <a:latin typeface="Times New Roman" panose="02020603050405020304" pitchFamily="18" charset="0"/>
                <a:cs typeface="Times New Roman" panose="02020603050405020304" pitchFamily="18" charset="0"/>
              </a:rPr>
              <a:t>				</a:t>
            </a:r>
            <a:r>
              <a:rPr lang="tr-TR" sz="3300" b="1" dirty="0" smtClean="0">
                <a:solidFill>
                  <a:srgbClr val="00B0F0"/>
                </a:solidFill>
                <a:latin typeface="Times New Roman" panose="02020603050405020304" pitchFamily="18" charset="0"/>
                <a:cs typeface="Times New Roman" panose="02020603050405020304" pitchFamily="18" charset="0"/>
              </a:rPr>
              <a:t>Birim </a:t>
            </a:r>
            <a:r>
              <a:rPr lang="tr-TR" sz="3300" b="1" dirty="0">
                <a:solidFill>
                  <a:srgbClr val="00B0F0"/>
                </a:solidFill>
                <a:latin typeface="Times New Roman" panose="02020603050405020304" pitchFamily="18" charset="0"/>
                <a:cs typeface="Times New Roman" panose="02020603050405020304" pitchFamily="18" charset="0"/>
              </a:rPr>
              <a:t>Arşiv </a:t>
            </a:r>
            <a:r>
              <a:rPr lang="tr-TR" sz="3300" b="1" dirty="0" smtClean="0">
                <a:solidFill>
                  <a:srgbClr val="00B0F0"/>
                </a:solidFill>
                <a:latin typeface="Times New Roman" panose="02020603050405020304" pitchFamily="18" charset="0"/>
                <a:cs typeface="Times New Roman" panose="02020603050405020304" pitchFamily="18" charset="0"/>
              </a:rPr>
              <a:t>Standartları</a:t>
            </a:r>
            <a:r>
              <a:rPr lang="tr-TR" sz="3000" b="1" dirty="0" smtClean="0">
                <a:solidFill>
                  <a:srgbClr val="00B0F0"/>
                </a:solidFill>
                <a:latin typeface="Times New Roman" panose="02020603050405020304" pitchFamily="18" charset="0"/>
                <a:cs typeface="Times New Roman" panose="02020603050405020304" pitchFamily="18" charset="0"/>
              </a:rPr>
              <a:t/>
            </a:r>
            <a:br>
              <a:rPr lang="tr-TR" sz="3000" b="1" dirty="0" smtClean="0">
                <a:solidFill>
                  <a:srgbClr val="00B0F0"/>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
            </a:r>
            <a:br>
              <a:rPr lang="tr-TR" sz="1800" dirty="0">
                <a:solidFill>
                  <a:schemeClr val="tx1"/>
                </a:solidFill>
                <a:latin typeface="Times New Roman" panose="02020603050405020304" pitchFamily="18" charset="0"/>
                <a:cs typeface="Times New Roman" panose="02020603050405020304" pitchFamily="18" charset="0"/>
              </a:rPr>
            </a:br>
            <a:r>
              <a:rPr lang="tr-TR" sz="2400" dirty="0">
                <a:solidFill>
                  <a:prstClr val="black"/>
                </a:solidFill>
                <a:latin typeface="Times New Roman" panose="02020603050405020304" pitchFamily="18" charset="0"/>
                <a:cs typeface="Times New Roman" panose="02020603050405020304" pitchFamily="18" charset="0"/>
              </a:rPr>
              <a:t>	</a:t>
            </a:r>
            <a:r>
              <a:rPr lang="tr-TR" sz="2400" dirty="0" smtClean="0">
                <a:solidFill>
                  <a:prstClr val="black"/>
                </a:solidFill>
                <a:latin typeface="Times New Roman" panose="02020603050405020304" pitchFamily="18" charset="0"/>
                <a:cs typeface="Times New Roman" panose="02020603050405020304" pitchFamily="18" charset="0"/>
              </a:rPr>
              <a:t>Birim </a:t>
            </a:r>
            <a:r>
              <a:rPr lang="tr-TR" sz="2400" dirty="0">
                <a:solidFill>
                  <a:prstClr val="black"/>
                </a:solidFill>
                <a:latin typeface="Times New Roman" panose="02020603050405020304" pitchFamily="18" charset="0"/>
                <a:cs typeface="Times New Roman" panose="02020603050405020304" pitchFamily="18" charset="0"/>
              </a:rPr>
              <a:t>Arşiv Planlarının oluşturulması(Kroki, dolap adı, yıllara göre dosyaların tasnifi)</a:t>
            </a:r>
            <a:br>
              <a:rPr lang="tr-TR" sz="2400" dirty="0">
                <a:solidFill>
                  <a:prstClr val="black"/>
                </a:solidFill>
                <a:latin typeface="Times New Roman" panose="02020603050405020304" pitchFamily="18" charset="0"/>
                <a:cs typeface="Times New Roman" panose="02020603050405020304" pitchFamily="18" charset="0"/>
              </a:rPr>
            </a:br>
            <a:r>
              <a:rPr lang="tr-TR" sz="2400" dirty="0">
                <a:solidFill>
                  <a:prstClr val="black"/>
                </a:solidFill>
                <a:latin typeface="Times New Roman" panose="02020603050405020304" pitchFamily="18" charset="0"/>
                <a:cs typeface="Times New Roman" panose="02020603050405020304" pitchFamily="18" charset="0"/>
              </a:rPr>
              <a:t/>
            </a:r>
            <a:br>
              <a:rPr lang="tr-TR" sz="2400" dirty="0">
                <a:solidFill>
                  <a:prstClr val="black"/>
                </a:solidFill>
                <a:latin typeface="Times New Roman" panose="02020603050405020304" pitchFamily="18" charset="0"/>
                <a:cs typeface="Times New Roman" panose="02020603050405020304" pitchFamily="18" charset="0"/>
              </a:rPr>
            </a:br>
            <a:r>
              <a:rPr lang="tr-TR" sz="2400" dirty="0" smtClean="0">
                <a:solidFill>
                  <a:prstClr val="black"/>
                </a:solidFill>
                <a:latin typeface="Times New Roman" panose="02020603050405020304" pitchFamily="18" charset="0"/>
                <a:cs typeface="Times New Roman" panose="02020603050405020304" pitchFamily="18" charset="0"/>
              </a:rPr>
              <a:t>	Yangın </a:t>
            </a:r>
            <a:r>
              <a:rPr lang="tr-TR" sz="2400" dirty="0">
                <a:solidFill>
                  <a:prstClr val="black"/>
                </a:solidFill>
                <a:latin typeface="Times New Roman" panose="02020603050405020304" pitchFamily="18" charset="0"/>
                <a:cs typeface="Times New Roman" panose="02020603050405020304" pitchFamily="18" charset="0"/>
              </a:rPr>
              <a:t>tüplerinin mevcut olması(Alanın genişliğine göre sayı belirlenmeli)</a:t>
            </a:r>
            <a:br>
              <a:rPr lang="tr-TR" sz="2400" dirty="0">
                <a:solidFill>
                  <a:prstClr val="black"/>
                </a:solidFill>
                <a:latin typeface="Times New Roman" panose="02020603050405020304" pitchFamily="18" charset="0"/>
                <a:cs typeface="Times New Roman" panose="02020603050405020304" pitchFamily="18" charset="0"/>
              </a:rPr>
            </a:br>
            <a:r>
              <a:rPr lang="tr-TR" sz="2400" dirty="0">
                <a:solidFill>
                  <a:prstClr val="black"/>
                </a:solidFill>
                <a:latin typeface="Times New Roman" panose="02020603050405020304" pitchFamily="18" charset="0"/>
                <a:cs typeface="Times New Roman" panose="02020603050405020304" pitchFamily="18" charset="0"/>
              </a:rPr>
              <a:t/>
            </a:r>
            <a:br>
              <a:rPr lang="tr-TR" sz="2400" dirty="0">
                <a:solidFill>
                  <a:prstClr val="black"/>
                </a:solidFill>
                <a:latin typeface="Times New Roman" panose="02020603050405020304" pitchFamily="18" charset="0"/>
                <a:cs typeface="Times New Roman" panose="02020603050405020304" pitchFamily="18" charset="0"/>
              </a:rPr>
            </a:br>
            <a:r>
              <a:rPr lang="tr-TR" sz="2400" dirty="0" smtClean="0">
                <a:solidFill>
                  <a:prstClr val="black"/>
                </a:solidFill>
                <a:latin typeface="Times New Roman" panose="02020603050405020304" pitchFamily="18" charset="0"/>
                <a:cs typeface="Times New Roman" panose="02020603050405020304" pitchFamily="18" charset="0"/>
              </a:rPr>
              <a:t>	Birim </a:t>
            </a:r>
            <a:r>
              <a:rPr lang="tr-TR" sz="2400" dirty="0">
                <a:solidFill>
                  <a:prstClr val="black"/>
                </a:solidFill>
                <a:latin typeface="Times New Roman" panose="02020603050405020304" pitchFamily="18" charset="0"/>
                <a:cs typeface="Times New Roman" panose="02020603050405020304" pitchFamily="18" charset="0"/>
              </a:rPr>
              <a:t>arşivlerinde ısı ve havalandırmanın elverişli olması, ışıktan korunması(Camların ısıyı geçirmemesi için koyu renk stor takılması Örneğin; Koyu gri, havalandırmanın olması cam veya havalandırma paneli)</a:t>
            </a:r>
            <a:br>
              <a:rPr lang="tr-TR" sz="2400" dirty="0">
                <a:solidFill>
                  <a:prstClr val="black"/>
                </a:solidFill>
                <a:latin typeface="Times New Roman" panose="02020603050405020304" pitchFamily="18" charset="0"/>
                <a:cs typeface="Times New Roman" panose="02020603050405020304" pitchFamily="18" charset="0"/>
              </a:rPr>
            </a:br>
            <a:r>
              <a:rPr lang="tr-TR" sz="2400" dirty="0" smtClean="0">
                <a:solidFill>
                  <a:schemeClr val="tx1"/>
                </a:solidFill>
                <a:latin typeface="Times New Roman" panose="02020603050405020304" pitchFamily="18" charset="0"/>
                <a:cs typeface="Times New Roman" panose="02020603050405020304" pitchFamily="18" charset="0"/>
              </a:rPr>
              <a:t/>
            </a:r>
            <a:br>
              <a:rPr lang="tr-TR" sz="2400" dirty="0" smtClean="0">
                <a:solidFill>
                  <a:schemeClr val="tx1"/>
                </a:solidFill>
                <a:latin typeface="Times New Roman" panose="02020603050405020304" pitchFamily="18" charset="0"/>
                <a:cs typeface="Times New Roman" panose="02020603050405020304" pitchFamily="18" charset="0"/>
              </a:rPr>
            </a:br>
            <a:r>
              <a:rPr lang="tr-TR" sz="2400" dirty="0">
                <a:solidFill>
                  <a:prstClr val="black"/>
                </a:solidFill>
                <a:latin typeface="Times New Roman" panose="02020603050405020304" pitchFamily="18" charset="0"/>
                <a:cs typeface="Times New Roman" panose="02020603050405020304" pitchFamily="18" charset="0"/>
              </a:rPr>
              <a:t>	</a:t>
            </a:r>
            <a:r>
              <a:rPr lang="tr-TR" sz="2400" dirty="0" smtClean="0">
                <a:solidFill>
                  <a:prstClr val="black"/>
                </a:solidFill>
                <a:latin typeface="Times New Roman" panose="02020603050405020304" pitchFamily="18" charset="0"/>
                <a:cs typeface="Times New Roman" panose="02020603050405020304" pitchFamily="18" charset="0"/>
              </a:rPr>
              <a:t>Birim </a:t>
            </a:r>
            <a:r>
              <a:rPr lang="tr-TR" sz="2400" dirty="0">
                <a:solidFill>
                  <a:prstClr val="black"/>
                </a:solidFill>
                <a:latin typeface="Times New Roman" panose="02020603050405020304" pitchFamily="18" charset="0"/>
                <a:cs typeface="Times New Roman" panose="02020603050405020304" pitchFamily="18" charset="0"/>
              </a:rPr>
              <a:t>Arşivlerinin depo olarak kullanılmaması(masa, sandalye, kağıt, temizlik malzemesi, ofis,….vb.)</a:t>
            </a:r>
            <a:br>
              <a:rPr lang="tr-TR" sz="2400" dirty="0">
                <a:solidFill>
                  <a:prstClr val="black"/>
                </a:solidFill>
                <a:latin typeface="Times New Roman" panose="02020603050405020304" pitchFamily="18" charset="0"/>
                <a:cs typeface="Times New Roman" panose="02020603050405020304" pitchFamily="18" charset="0"/>
              </a:rPr>
            </a:br>
            <a:r>
              <a:rPr lang="tr-TR" sz="2400" dirty="0">
                <a:solidFill>
                  <a:schemeClr val="tx1"/>
                </a:solidFill>
                <a:latin typeface="Times New Roman" panose="02020603050405020304" pitchFamily="18" charset="0"/>
                <a:cs typeface="Times New Roman" panose="02020603050405020304" pitchFamily="18" charset="0"/>
              </a:rPr>
              <a:t/>
            </a:r>
            <a:br>
              <a:rPr lang="tr-TR" sz="2400" dirty="0">
                <a:solidFill>
                  <a:schemeClr val="tx1"/>
                </a:solidFill>
                <a:latin typeface="Times New Roman" panose="02020603050405020304" pitchFamily="18" charset="0"/>
                <a:cs typeface="Times New Roman" panose="02020603050405020304" pitchFamily="18" charset="0"/>
              </a:rPr>
            </a:br>
            <a:r>
              <a:rPr lang="tr-TR" sz="2400" dirty="0">
                <a:solidFill>
                  <a:schemeClr val="tx1"/>
                </a:solidFill>
                <a:latin typeface="Times New Roman" panose="02020603050405020304" pitchFamily="18" charset="0"/>
                <a:cs typeface="Times New Roman" panose="02020603050405020304" pitchFamily="18" charset="0"/>
              </a:rPr>
              <a:t>	</a:t>
            </a:r>
            <a:r>
              <a:rPr lang="tr-TR" sz="2400" dirty="0" smtClean="0">
                <a:solidFill>
                  <a:schemeClr val="tx1"/>
                </a:solidFill>
                <a:latin typeface="Times New Roman" panose="02020603050405020304" pitchFamily="18" charset="0"/>
                <a:cs typeface="Times New Roman" panose="02020603050405020304" pitchFamily="18" charset="0"/>
              </a:rPr>
              <a:t> Birim </a:t>
            </a:r>
            <a:r>
              <a:rPr lang="tr-TR" sz="2400" dirty="0">
                <a:solidFill>
                  <a:schemeClr val="tx1"/>
                </a:solidFill>
                <a:latin typeface="Times New Roman" panose="02020603050405020304" pitchFamily="18" charset="0"/>
                <a:cs typeface="Times New Roman" panose="02020603050405020304" pitchFamily="18" charset="0"/>
              </a:rPr>
              <a:t>Arşiv </a:t>
            </a:r>
            <a:r>
              <a:rPr lang="tr-TR" sz="2400" b="1" i="1" dirty="0">
                <a:solidFill>
                  <a:srgbClr val="FF0000"/>
                </a:solidFill>
                <a:latin typeface="Times New Roman" panose="02020603050405020304" pitchFamily="18" charset="0"/>
                <a:cs typeface="Times New Roman" panose="02020603050405020304" pitchFamily="18" charset="0"/>
              </a:rPr>
              <a:t>«Envanter Tablolarının» </a:t>
            </a:r>
            <a:r>
              <a:rPr lang="tr-TR" sz="2400" dirty="0">
                <a:solidFill>
                  <a:schemeClr val="tx1"/>
                </a:solidFill>
                <a:latin typeface="Times New Roman" panose="02020603050405020304" pitchFamily="18" charset="0"/>
                <a:cs typeface="Times New Roman" panose="02020603050405020304" pitchFamily="18" charset="0"/>
              </a:rPr>
              <a:t>elektronik ortamda tutulması ve takibinin </a:t>
            </a:r>
            <a:r>
              <a:rPr lang="tr-TR" sz="2400" dirty="0" smtClean="0">
                <a:solidFill>
                  <a:schemeClr val="tx1"/>
                </a:solidFill>
                <a:latin typeface="Times New Roman" panose="02020603050405020304" pitchFamily="18" charset="0"/>
                <a:cs typeface="Times New Roman" panose="02020603050405020304" pitchFamily="18" charset="0"/>
              </a:rPr>
              <a:t>yapılması </a:t>
            </a:r>
            <a:r>
              <a:rPr lang="tr-TR" sz="2400" b="1" dirty="0" smtClean="0">
                <a:solidFill>
                  <a:srgbClr val="00B0F0"/>
                </a:solidFill>
                <a:latin typeface="Times New Roman" panose="02020603050405020304" pitchFamily="18" charset="0"/>
                <a:cs typeface="Times New Roman" panose="02020603050405020304" pitchFamily="18" charset="0"/>
              </a:rPr>
              <a:t>(</a:t>
            </a:r>
            <a:r>
              <a:rPr lang="tr-TR" sz="2400" b="1" dirty="0" smtClean="0">
                <a:solidFill>
                  <a:srgbClr val="00B0F0"/>
                </a:solidFill>
                <a:latin typeface="Times New Roman" panose="02020603050405020304" pitchFamily="18" charset="0"/>
                <a:cs typeface="Times New Roman" panose="02020603050405020304" pitchFamily="18" charset="0"/>
              </a:rPr>
              <a:t>İlgili Form</a:t>
            </a:r>
            <a:r>
              <a:rPr lang="tr-TR" sz="2400" b="1" dirty="0" smtClean="0">
                <a:solidFill>
                  <a:srgbClr val="00B0F0"/>
                </a:solidFill>
                <a:latin typeface="Times New Roman" panose="02020603050405020304" pitchFamily="18" charset="0"/>
                <a:cs typeface="Times New Roman" panose="02020603050405020304" pitchFamily="18" charset="0"/>
              </a:rPr>
              <a:t>)</a:t>
            </a:r>
            <a:r>
              <a:rPr lang="tr-TR" sz="2400" dirty="0">
                <a:solidFill>
                  <a:srgbClr val="FF0000"/>
                </a:solidFill>
                <a:latin typeface="Times New Roman" panose="02020603050405020304" pitchFamily="18" charset="0"/>
                <a:cs typeface="Times New Roman" panose="02020603050405020304" pitchFamily="18" charset="0"/>
              </a:rPr>
              <a:t/>
            </a:r>
            <a:br>
              <a:rPr lang="tr-TR" sz="2400" dirty="0">
                <a:solidFill>
                  <a:srgbClr val="FF0000"/>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
            </a:r>
            <a:br>
              <a:rPr lang="tr-TR" sz="1800"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
            </a:r>
            <a:br>
              <a:rPr lang="tr-TR" sz="2000"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
            </a:r>
            <a:br>
              <a:rPr lang="tr-TR" sz="2000"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
            </a:r>
            <a:br>
              <a:rPr lang="tr-TR" sz="2000" dirty="0">
                <a:solidFill>
                  <a:schemeClr val="tx1"/>
                </a:solidFill>
                <a:latin typeface="Times New Roman" panose="02020603050405020304" pitchFamily="18" charset="0"/>
                <a:cs typeface="Times New Roman" panose="02020603050405020304" pitchFamily="18" charset="0"/>
              </a:rPr>
            </a:br>
            <a:r>
              <a:rPr lang="tr-TR" sz="2000" dirty="0">
                <a:latin typeface="Times New Roman" panose="02020603050405020304" pitchFamily="18" charset="0"/>
                <a:cs typeface="Times New Roman" panose="02020603050405020304" pitchFamily="18" charset="0"/>
              </a:rPr>
              <a:t/>
            </a:r>
            <a:br>
              <a:rPr lang="tr-TR" sz="2000" dirty="0">
                <a:latin typeface="Times New Roman" panose="02020603050405020304" pitchFamily="18" charset="0"/>
                <a:cs typeface="Times New Roman" panose="02020603050405020304" pitchFamily="18" charset="0"/>
              </a:rPr>
            </a:br>
            <a:endParaRPr lang="tr-TR" sz="2000" dirty="0">
              <a:latin typeface="Times New Roman" panose="02020603050405020304" pitchFamily="18" charset="0"/>
              <a:cs typeface="Times New Roman" panose="02020603050405020304" pitchFamily="18" charset="0"/>
            </a:endParaRPr>
          </a:p>
        </p:txBody>
      </p:sp>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967" y="812800"/>
            <a:ext cx="469900" cy="469900"/>
          </a:xfrm>
          <a:prstGeom prst="rect">
            <a:avLst/>
          </a:prstGeom>
        </p:spPr>
      </p:pic>
      <p:pic>
        <p:nvPicPr>
          <p:cNvPr id="5" name="Resim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4619" y="1799167"/>
            <a:ext cx="468048" cy="468048"/>
          </a:xfrm>
          <a:prstGeom prst="rect">
            <a:avLst/>
          </a:prstGeom>
        </p:spPr>
      </p:pic>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034" y="2437158"/>
            <a:ext cx="469900" cy="469900"/>
          </a:xfrm>
          <a:prstGeom prst="rect">
            <a:avLst/>
          </a:prstGeom>
        </p:spPr>
      </p:pic>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034" y="3768857"/>
            <a:ext cx="469900" cy="469900"/>
          </a:xfrm>
          <a:prstGeom prst="rect">
            <a:avLst/>
          </a:prstGeom>
        </p:spPr>
      </p:pic>
      <p:pic>
        <p:nvPicPr>
          <p:cNvPr id="9" name="Resim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2834" y="4754628"/>
            <a:ext cx="469900" cy="469900"/>
          </a:xfrm>
          <a:prstGeom prst="rect">
            <a:avLst/>
          </a:prstGeom>
        </p:spPr>
      </p:pic>
    </p:spTree>
    <p:extLst>
      <p:ext uri="{BB962C8B-B14F-4D97-AF65-F5344CB8AC3E}">
        <p14:creationId xmlns:p14="http://schemas.microsoft.com/office/powerpoint/2010/main" val="11091418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Unvan 5"/>
          <p:cNvSpPr>
            <a:spLocks noGrp="1"/>
          </p:cNvSpPr>
          <p:nvPr>
            <p:ph type="title"/>
          </p:nvPr>
        </p:nvSpPr>
        <p:spPr>
          <a:xfrm>
            <a:off x="499533" y="174809"/>
            <a:ext cx="8483600" cy="5777257"/>
          </a:xfrm>
        </p:spPr>
        <p:txBody>
          <a:bodyPr>
            <a:normAutofit fontScale="90000"/>
          </a:bodyPr>
          <a:lstStyle/>
          <a:p>
            <a:r>
              <a:rPr lang="tr-TR" sz="1800" dirty="0">
                <a:solidFill>
                  <a:schemeClr val="tx1"/>
                </a:solidFill>
                <a:latin typeface="Times New Roman" panose="02020603050405020304" pitchFamily="18" charset="0"/>
                <a:cs typeface="Times New Roman" panose="02020603050405020304" pitchFamily="18" charset="0"/>
              </a:rPr>
              <a:t/>
            </a:r>
            <a:br>
              <a:rPr lang="tr-TR" sz="1800" dirty="0">
                <a:solidFill>
                  <a:schemeClr val="tx1"/>
                </a:solidFill>
                <a:latin typeface="Times New Roman" panose="02020603050405020304" pitchFamily="18" charset="0"/>
                <a:cs typeface="Times New Roman" panose="02020603050405020304" pitchFamily="18" charset="0"/>
              </a:rPr>
            </a:br>
            <a:r>
              <a:rPr lang="tr-TR" sz="1800" dirty="0" smtClean="0">
                <a:solidFill>
                  <a:schemeClr val="tx1"/>
                </a:solidFill>
                <a:latin typeface="Times New Roman" panose="02020603050405020304" pitchFamily="18" charset="0"/>
                <a:cs typeface="Times New Roman" panose="02020603050405020304" pitchFamily="18" charset="0"/>
              </a:rPr>
              <a:t/>
            </a:r>
            <a:br>
              <a:rPr lang="tr-TR" sz="1800" dirty="0" smtClean="0">
                <a:solidFill>
                  <a:schemeClr val="tx1"/>
                </a:solidFill>
                <a:latin typeface="Times New Roman" panose="02020603050405020304" pitchFamily="18" charset="0"/>
                <a:cs typeface="Times New Roman" panose="02020603050405020304" pitchFamily="18" charset="0"/>
              </a:rPr>
            </a:br>
            <a:r>
              <a:rPr lang="tr-TR" sz="1800" dirty="0" smtClean="0">
                <a:solidFill>
                  <a:schemeClr val="tx1"/>
                </a:solidFill>
                <a:latin typeface="Times New Roman" panose="02020603050405020304" pitchFamily="18" charset="0"/>
                <a:cs typeface="Times New Roman" panose="02020603050405020304" pitchFamily="18" charset="0"/>
              </a:rPr>
              <a:t>                                      </a:t>
            </a:r>
            <a:r>
              <a:rPr lang="tr-TR" sz="3300" b="1" dirty="0" smtClean="0">
                <a:solidFill>
                  <a:srgbClr val="00B0F0"/>
                </a:solidFill>
                <a:latin typeface="Times New Roman" panose="02020603050405020304" pitchFamily="18" charset="0"/>
                <a:cs typeface="Times New Roman" panose="02020603050405020304" pitchFamily="18" charset="0"/>
              </a:rPr>
              <a:t>Birim </a:t>
            </a:r>
            <a:r>
              <a:rPr lang="tr-TR" sz="3300" b="1" dirty="0">
                <a:solidFill>
                  <a:srgbClr val="00B0F0"/>
                </a:solidFill>
                <a:latin typeface="Times New Roman" panose="02020603050405020304" pitchFamily="18" charset="0"/>
                <a:cs typeface="Times New Roman" panose="02020603050405020304" pitchFamily="18" charset="0"/>
              </a:rPr>
              <a:t>Arşiv Standartları</a:t>
            </a:r>
            <a:r>
              <a:rPr lang="tr-TR" sz="3000" dirty="0">
                <a:solidFill>
                  <a:schemeClr val="tx1"/>
                </a:solidFill>
                <a:latin typeface="Times New Roman" panose="02020603050405020304" pitchFamily="18" charset="0"/>
                <a:cs typeface="Times New Roman" panose="02020603050405020304" pitchFamily="18" charset="0"/>
              </a:rPr>
              <a:t/>
            </a:r>
            <a:br>
              <a:rPr lang="tr-TR" sz="30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
            </a:r>
            <a:br>
              <a:rPr lang="tr-TR" sz="1800" dirty="0">
                <a:solidFill>
                  <a:schemeClr val="tx1"/>
                </a:solidFill>
                <a:latin typeface="Times New Roman" panose="02020603050405020304" pitchFamily="18" charset="0"/>
                <a:cs typeface="Times New Roman" panose="02020603050405020304" pitchFamily="18" charset="0"/>
              </a:rPr>
            </a:br>
            <a:r>
              <a:rPr lang="tr-TR" sz="2400" dirty="0">
                <a:solidFill>
                  <a:schemeClr val="tx1"/>
                </a:solidFill>
                <a:latin typeface="Times New Roman" panose="02020603050405020304" pitchFamily="18" charset="0"/>
                <a:cs typeface="Times New Roman" panose="02020603050405020304" pitchFamily="18" charset="0"/>
              </a:rPr>
              <a:t>	</a:t>
            </a:r>
            <a:r>
              <a:rPr lang="tr-TR" sz="2400" dirty="0" smtClean="0">
                <a:solidFill>
                  <a:schemeClr val="tx1"/>
                </a:solidFill>
                <a:latin typeface="Times New Roman" panose="02020603050405020304" pitchFamily="18" charset="0"/>
                <a:cs typeface="Times New Roman" panose="02020603050405020304" pitchFamily="18" charset="0"/>
              </a:rPr>
              <a:t>Birim </a:t>
            </a:r>
            <a:r>
              <a:rPr lang="tr-TR" sz="2400" dirty="0">
                <a:solidFill>
                  <a:schemeClr val="tx1"/>
                </a:solidFill>
                <a:latin typeface="Times New Roman" panose="02020603050405020304" pitchFamily="18" charset="0"/>
                <a:cs typeface="Times New Roman" panose="02020603050405020304" pitchFamily="18" charset="0"/>
              </a:rPr>
              <a:t>arşivlerinden dosyaların </a:t>
            </a:r>
            <a:r>
              <a:rPr lang="tr-TR" sz="2400" b="1" dirty="0">
                <a:solidFill>
                  <a:srgbClr val="00B0F0"/>
                </a:solidFill>
                <a:latin typeface="Times New Roman" panose="02020603050405020304" pitchFamily="18" charset="0"/>
                <a:cs typeface="Times New Roman" panose="02020603050405020304" pitchFamily="18" charset="0"/>
              </a:rPr>
              <a:t>«dosya isteme fişi» </a:t>
            </a:r>
            <a:r>
              <a:rPr lang="tr-TR" sz="2400" dirty="0">
                <a:solidFill>
                  <a:schemeClr val="tx1"/>
                </a:solidFill>
                <a:latin typeface="Times New Roman" panose="02020603050405020304" pitchFamily="18" charset="0"/>
                <a:cs typeface="Times New Roman" panose="02020603050405020304" pitchFamily="18" charset="0"/>
              </a:rPr>
              <a:t>ile talep </a:t>
            </a:r>
            <a:r>
              <a:rPr lang="tr-TR" sz="2400" dirty="0" smtClean="0">
                <a:solidFill>
                  <a:schemeClr val="tx1"/>
                </a:solidFill>
                <a:latin typeface="Times New Roman" panose="02020603050405020304" pitchFamily="18" charset="0"/>
                <a:cs typeface="Times New Roman" panose="02020603050405020304" pitchFamily="18" charset="0"/>
              </a:rPr>
              <a:t>etmeleri için eşli arşiv defteri kaldırılmış olup;  güncel olan </a:t>
            </a:r>
            <a:r>
              <a:rPr lang="tr-TR" sz="2400" b="1" dirty="0" smtClean="0">
                <a:solidFill>
                  <a:srgbClr val="FF0000"/>
                </a:solidFill>
                <a:latin typeface="Times New Roman" panose="02020603050405020304" pitchFamily="18" charset="0"/>
                <a:cs typeface="Times New Roman" panose="02020603050405020304" pitchFamily="18" charset="0"/>
              </a:rPr>
              <a:t>«Belge/Dosya İstek Arşiv Takip Defteri»</a:t>
            </a:r>
            <a:r>
              <a:rPr lang="tr-TR" sz="2400" dirty="0" smtClean="0">
                <a:solidFill>
                  <a:schemeClr val="tx1"/>
                </a:solidFill>
                <a:latin typeface="Times New Roman" panose="02020603050405020304" pitchFamily="18" charset="0"/>
                <a:cs typeface="Times New Roman" panose="02020603050405020304" pitchFamily="18" charset="0"/>
              </a:rPr>
              <a:t> oluşturulmuştur.</a:t>
            </a:r>
            <a:r>
              <a:rPr lang="tr-TR" sz="2400" b="1" dirty="0">
                <a:solidFill>
                  <a:srgbClr val="00B0F0"/>
                </a:solidFill>
                <a:latin typeface="Times New Roman" panose="02020603050405020304" pitchFamily="18" charset="0"/>
                <a:cs typeface="Times New Roman" panose="02020603050405020304" pitchFamily="18" charset="0"/>
              </a:rPr>
              <a:t/>
            </a:r>
            <a:br>
              <a:rPr lang="tr-TR" sz="2400" b="1" dirty="0">
                <a:solidFill>
                  <a:srgbClr val="00B0F0"/>
                </a:solidFill>
                <a:latin typeface="Times New Roman" panose="02020603050405020304" pitchFamily="18" charset="0"/>
                <a:cs typeface="Times New Roman" panose="02020603050405020304" pitchFamily="18" charset="0"/>
              </a:rPr>
            </a:br>
            <a:r>
              <a:rPr lang="tr-TR" sz="2400" dirty="0">
                <a:solidFill>
                  <a:schemeClr val="tx1"/>
                </a:solidFill>
                <a:latin typeface="Times New Roman" panose="02020603050405020304" pitchFamily="18" charset="0"/>
                <a:cs typeface="Times New Roman" panose="02020603050405020304" pitchFamily="18" charset="0"/>
              </a:rPr>
              <a:t/>
            </a:r>
            <a:br>
              <a:rPr lang="tr-TR" sz="2400" dirty="0">
                <a:solidFill>
                  <a:schemeClr val="tx1"/>
                </a:solidFill>
                <a:latin typeface="Times New Roman" panose="02020603050405020304" pitchFamily="18" charset="0"/>
                <a:cs typeface="Times New Roman" panose="02020603050405020304" pitchFamily="18" charset="0"/>
              </a:rPr>
            </a:br>
            <a:r>
              <a:rPr lang="tr-TR" sz="2400" dirty="0">
                <a:solidFill>
                  <a:schemeClr val="tx1"/>
                </a:solidFill>
                <a:latin typeface="Times New Roman" panose="02020603050405020304" pitchFamily="18" charset="0"/>
                <a:cs typeface="Times New Roman" panose="02020603050405020304" pitchFamily="18" charset="0"/>
              </a:rPr>
              <a:t>	</a:t>
            </a:r>
            <a:r>
              <a:rPr lang="tr-TR" sz="2400" dirty="0" smtClean="0">
                <a:solidFill>
                  <a:schemeClr val="tx1"/>
                </a:solidFill>
                <a:latin typeface="Times New Roman" panose="02020603050405020304" pitchFamily="18" charset="0"/>
                <a:cs typeface="Times New Roman" panose="02020603050405020304" pitchFamily="18" charset="0"/>
              </a:rPr>
              <a:t>Arşiv </a:t>
            </a:r>
            <a:r>
              <a:rPr lang="tr-TR" sz="2400" dirty="0">
                <a:solidFill>
                  <a:schemeClr val="tx1"/>
                </a:solidFill>
                <a:latin typeface="Times New Roman" panose="02020603050405020304" pitchFamily="18" charset="0"/>
                <a:cs typeface="Times New Roman" panose="02020603050405020304" pitchFamily="18" charset="0"/>
              </a:rPr>
              <a:t>Koordinatörlüğü gözetiminde Birim arşivlerinin  zararlı kemirgen ve haşerelere karşı en az yılda bir defa </a:t>
            </a:r>
            <a:r>
              <a:rPr lang="tr-TR" sz="2400" b="1" i="1" u="sng" dirty="0">
                <a:solidFill>
                  <a:srgbClr val="00B0F0"/>
                </a:solidFill>
                <a:latin typeface="Times New Roman" panose="02020603050405020304" pitchFamily="18" charset="0"/>
                <a:cs typeface="Times New Roman" panose="02020603050405020304" pitchFamily="18" charset="0"/>
              </a:rPr>
              <a:t>Eylül veya Ekim </a:t>
            </a:r>
            <a:r>
              <a:rPr lang="tr-TR" sz="2400" dirty="0">
                <a:solidFill>
                  <a:schemeClr val="tx1"/>
                </a:solidFill>
                <a:latin typeface="Times New Roman" panose="02020603050405020304" pitchFamily="18" charset="0"/>
                <a:cs typeface="Times New Roman" panose="02020603050405020304" pitchFamily="18" charset="0"/>
              </a:rPr>
              <a:t>ayında ilaçlanması (İMİD tarafından )</a:t>
            </a:r>
            <a:br>
              <a:rPr lang="tr-TR" sz="2400" dirty="0">
                <a:solidFill>
                  <a:schemeClr val="tx1"/>
                </a:solidFill>
                <a:latin typeface="Times New Roman" panose="02020603050405020304" pitchFamily="18" charset="0"/>
                <a:cs typeface="Times New Roman" panose="02020603050405020304" pitchFamily="18" charset="0"/>
              </a:rPr>
            </a:br>
            <a:r>
              <a:rPr lang="tr-TR" sz="2400" dirty="0">
                <a:solidFill>
                  <a:schemeClr val="tx1"/>
                </a:solidFill>
                <a:latin typeface="Times New Roman" panose="02020603050405020304" pitchFamily="18" charset="0"/>
                <a:cs typeface="Times New Roman" panose="02020603050405020304" pitchFamily="18" charset="0"/>
              </a:rPr>
              <a:t> </a:t>
            </a:r>
            <a:r>
              <a:rPr lang="tr-TR" sz="2400" b="1" dirty="0">
                <a:solidFill>
                  <a:srgbClr val="00B0F0"/>
                </a:solidFill>
                <a:latin typeface="Times New Roman" panose="02020603050405020304" pitchFamily="18" charset="0"/>
                <a:cs typeface="Times New Roman" panose="02020603050405020304" pitchFamily="18" charset="0"/>
              </a:rPr>
              <a:t>(Form numarası:………………..)</a:t>
            </a:r>
            <a:br>
              <a:rPr lang="tr-TR" sz="2400" b="1" dirty="0">
                <a:solidFill>
                  <a:srgbClr val="00B0F0"/>
                </a:solidFill>
                <a:latin typeface="Times New Roman" panose="02020603050405020304" pitchFamily="18" charset="0"/>
                <a:cs typeface="Times New Roman" panose="02020603050405020304" pitchFamily="18" charset="0"/>
              </a:rPr>
            </a:br>
            <a:r>
              <a:rPr lang="tr-TR" sz="2400" b="1" dirty="0">
                <a:solidFill>
                  <a:srgbClr val="00B0F0"/>
                </a:solidFill>
                <a:latin typeface="Times New Roman" panose="02020603050405020304" pitchFamily="18" charset="0"/>
                <a:cs typeface="Times New Roman" panose="02020603050405020304" pitchFamily="18" charset="0"/>
              </a:rPr>
              <a:t/>
            </a:r>
            <a:br>
              <a:rPr lang="tr-TR" sz="2400" b="1" dirty="0">
                <a:solidFill>
                  <a:srgbClr val="00B0F0"/>
                </a:solidFill>
                <a:latin typeface="Times New Roman" panose="02020603050405020304" pitchFamily="18" charset="0"/>
                <a:cs typeface="Times New Roman" panose="02020603050405020304" pitchFamily="18" charset="0"/>
              </a:rPr>
            </a:br>
            <a:r>
              <a:rPr lang="tr-TR" sz="2400" dirty="0">
                <a:solidFill>
                  <a:schemeClr val="tx1"/>
                </a:solidFill>
                <a:latin typeface="Times New Roman" panose="02020603050405020304" pitchFamily="18" charset="0"/>
                <a:cs typeface="Times New Roman" panose="02020603050405020304" pitchFamily="18" charset="0"/>
              </a:rPr>
              <a:t>	</a:t>
            </a:r>
            <a:r>
              <a:rPr lang="tr-TR" sz="2400" dirty="0" smtClean="0">
                <a:solidFill>
                  <a:schemeClr val="tx1"/>
                </a:solidFill>
                <a:latin typeface="Times New Roman" panose="02020603050405020304" pitchFamily="18" charset="0"/>
                <a:cs typeface="Times New Roman" panose="02020603050405020304" pitchFamily="18" charset="0"/>
              </a:rPr>
              <a:t>Arşive </a:t>
            </a:r>
            <a:r>
              <a:rPr lang="tr-TR" sz="2400" dirty="0">
                <a:solidFill>
                  <a:schemeClr val="tx1"/>
                </a:solidFill>
                <a:latin typeface="Times New Roman" panose="02020603050405020304" pitchFamily="18" charset="0"/>
                <a:cs typeface="Times New Roman" panose="02020603050405020304" pitchFamily="18" charset="0"/>
              </a:rPr>
              <a:t>girecek dosyaların Saklama Süreli Standart Dosya Planına göre hazırlanması, tasnifi dosya sırtlıklarının oluşturulması ve dosyalanması </a:t>
            </a:r>
            <a:br>
              <a:rPr lang="tr-TR" sz="2400" dirty="0">
                <a:solidFill>
                  <a:schemeClr val="tx1"/>
                </a:solidFill>
                <a:latin typeface="Times New Roman" panose="02020603050405020304" pitchFamily="18" charset="0"/>
                <a:cs typeface="Times New Roman" panose="02020603050405020304" pitchFamily="18" charset="0"/>
              </a:rPr>
            </a:br>
            <a:r>
              <a:rPr lang="tr-TR" sz="2400" dirty="0">
                <a:solidFill>
                  <a:schemeClr val="tx1"/>
                </a:solidFill>
                <a:latin typeface="Times New Roman" panose="02020603050405020304" pitchFamily="18" charset="0"/>
                <a:cs typeface="Times New Roman" panose="02020603050405020304" pitchFamily="18" charset="0"/>
              </a:rPr>
              <a:t/>
            </a:r>
            <a:br>
              <a:rPr lang="tr-TR" sz="2400" dirty="0">
                <a:solidFill>
                  <a:schemeClr val="tx1"/>
                </a:solidFill>
                <a:latin typeface="Times New Roman" panose="02020603050405020304" pitchFamily="18" charset="0"/>
                <a:cs typeface="Times New Roman" panose="02020603050405020304" pitchFamily="18" charset="0"/>
              </a:rPr>
            </a:br>
            <a:r>
              <a:rPr lang="tr-TR" sz="1800" dirty="0">
                <a:solidFill>
                  <a:srgbClr val="FF0000"/>
                </a:solidFill>
                <a:latin typeface="Times New Roman" panose="02020603050405020304" pitchFamily="18" charset="0"/>
                <a:cs typeface="Times New Roman" panose="02020603050405020304" pitchFamily="18" charset="0"/>
              </a:rPr>
              <a:t/>
            </a:r>
            <a:br>
              <a:rPr lang="tr-TR" sz="1800" dirty="0">
                <a:solidFill>
                  <a:srgbClr val="FF0000"/>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
            </a:r>
            <a:br>
              <a:rPr lang="tr-TR" sz="18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
            </a:r>
            <a:br>
              <a:rPr lang="tr-TR" sz="1600"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
            </a:r>
            <a:br>
              <a:rPr lang="tr-TR" sz="2000"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
            </a:r>
            <a:br>
              <a:rPr lang="tr-TR" sz="2000" dirty="0">
                <a:solidFill>
                  <a:schemeClr val="tx1"/>
                </a:solidFill>
                <a:latin typeface="Times New Roman" panose="02020603050405020304" pitchFamily="18" charset="0"/>
                <a:cs typeface="Times New Roman" panose="02020603050405020304" pitchFamily="18" charset="0"/>
              </a:rPr>
            </a:br>
            <a:r>
              <a:rPr lang="tr-TR" sz="2000" dirty="0">
                <a:latin typeface="Times New Roman" panose="02020603050405020304" pitchFamily="18" charset="0"/>
                <a:cs typeface="Times New Roman" panose="02020603050405020304" pitchFamily="18" charset="0"/>
              </a:rPr>
              <a:t/>
            </a:r>
            <a:br>
              <a:rPr lang="tr-TR" sz="2000" dirty="0">
                <a:latin typeface="Times New Roman" panose="02020603050405020304" pitchFamily="18" charset="0"/>
                <a:cs typeface="Times New Roman" panose="02020603050405020304" pitchFamily="18" charset="0"/>
              </a:rPr>
            </a:br>
            <a:endParaRPr lang="tr-TR" sz="2000" dirty="0">
              <a:latin typeface="Times New Roman" panose="02020603050405020304" pitchFamily="18" charset="0"/>
              <a:cs typeface="Times New Roman" panose="02020603050405020304" pitchFamily="18" charset="0"/>
            </a:endParaRPr>
          </a:p>
        </p:txBody>
      </p:sp>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501" y="1334095"/>
            <a:ext cx="469900" cy="469900"/>
          </a:xfrm>
          <a:prstGeom prst="rect">
            <a:avLst/>
          </a:prstGeom>
        </p:spPr>
      </p:pic>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501" y="2570849"/>
            <a:ext cx="469900" cy="469900"/>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502" y="4255093"/>
            <a:ext cx="469900" cy="469900"/>
          </a:xfrm>
          <a:prstGeom prst="rect">
            <a:avLst/>
          </a:prstGeom>
        </p:spPr>
      </p:pic>
    </p:spTree>
    <p:extLst>
      <p:ext uri="{BB962C8B-B14F-4D97-AF65-F5344CB8AC3E}">
        <p14:creationId xmlns:p14="http://schemas.microsoft.com/office/powerpoint/2010/main" val="995769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Unvan 5"/>
          <p:cNvSpPr>
            <a:spLocks noGrp="1"/>
          </p:cNvSpPr>
          <p:nvPr>
            <p:ph type="title"/>
          </p:nvPr>
        </p:nvSpPr>
        <p:spPr>
          <a:xfrm>
            <a:off x="309093" y="501516"/>
            <a:ext cx="11616743" cy="613451"/>
          </a:xfrm>
        </p:spPr>
        <p:txBody>
          <a:bodyPr>
            <a:noAutofit/>
          </a:bodyPr>
          <a:lstStyle/>
          <a:p>
            <a:r>
              <a:rPr lang="tr-TR" dirty="0">
                <a:solidFill>
                  <a:srgbClr val="00B0F0"/>
                </a:solidFill>
                <a:latin typeface="Times New Roman" panose="02020603050405020304" pitchFamily="18" charset="0"/>
                <a:cs typeface="Times New Roman" panose="02020603050405020304" pitchFamily="18" charset="0"/>
              </a:rPr>
              <a:t>İçerik</a:t>
            </a:r>
          </a:p>
        </p:txBody>
      </p:sp>
      <p:sp>
        <p:nvSpPr>
          <p:cNvPr id="7" name="İçerik Yer Tutucusu 6"/>
          <p:cNvSpPr>
            <a:spLocks noGrp="1"/>
          </p:cNvSpPr>
          <p:nvPr>
            <p:ph idx="1"/>
          </p:nvPr>
        </p:nvSpPr>
        <p:spPr>
          <a:xfrm>
            <a:off x="283335" y="1183341"/>
            <a:ext cx="8462732" cy="4946526"/>
          </a:xfrm>
        </p:spPr>
        <p:txBody>
          <a:bodyPr>
            <a:noAutofit/>
          </a:bodyPr>
          <a:lstStyle/>
          <a:p>
            <a:pPr marL="457200" lvl="0" indent="-457200">
              <a:buClr>
                <a:srgbClr val="2B6091"/>
              </a:buClr>
              <a:buFont typeface="+mj-lt"/>
              <a:buAutoNum type="arabicPeriod"/>
            </a:pPr>
            <a:r>
              <a:rPr lang="tr-TR" sz="2400" dirty="0">
                <a:solidFill>
                  <a:schemeClr val="tx1"/>
                </a:solidFill>
                <a:latin typeface="Times New Roman" panose="02020603050405020304" pitchFamily="18" charset="0"/>
                <a:cs typeface="Times New Roman" panose="02020603050405020304" pitchFamily="18" charset="0"/>
              </a:rPr>
              <a:t>ARŞİV TANIMI ve ÖNEMİ</a:t>
            </a:r>
          </a:p>
          <a:p>
            <a:pPr marL="457200" lvl="0" indent="-457200">
              <a:buClr>
                <a:srgbClr val="2B6091"/>
              </a:buClr>
              <a:buFont typeface="+mj-lt"/>
              <a:buAutoNum type="arabicPeriod"/>
            </a:pPr>
            <a:r>
              <a:rPr lang="tr-TR" sz="2400" dirty="0">
                <a:solidFill>
                  <a:schemeClr val="tx1"/>
                </a:solidFill>
                <a:latin typeface="Times New Roman" panose="02020603050405020304" pitchFamily="18" charset="0"/>
                <a:cs typeface="Times New Roman" panose="02020603050405020304" pitchFamily="18" charset="0"/>
              </a:rPr>
              <a:t>BELGE ve BELGE YÖNETİMİ NEDİR?</a:t>
            </a:r>
          </a:p>
          <a:p>
            <a:pPr marL="457200" lvl="0" indent="-457200">
              <a:buClr>
                <a:srgbClr val="2B6091"/>
              </a:buClr>
              <a:buFont typeface="+mj-lt"/>
              <a:buAutoNum type="arabicPeriod"/>
            </a:pPr>
            <a:r>
              <a:rPr lang="tr-TR" sz="2400" dirty="0">
                <a:solidFill>
                  <a:schemeClr val="tx1"/>
                </a:solidFill>
                <a:latin typeface="Times New Roman" panose="02020603050405020304" pitchFamily="18" charset="0"/>
                <a:cs typeface="Times New Roman" panose="02020603050405020304" pitchFamily="18" charset="0"/>
              </a:rPr>
              <a:t>ARŞİV GENELGE-YÖNETMELİK KANUN VE STANDARTLAR</a:t>
            </a:r>
          </a:p>
          <a:p>
            <a:pPr marL="457200" indent="-457200">
              <a:buClr>
                <a:srgbClr val="2B6091"/>
              </a:buClr>
              <a:buFont typeface="+mj-lt"/>
              <a:buAutoNum type="arabicPeriod"/>
            </a:pPr>
            <a:r>
              <a:rPr lang="tr-TR" sz="2400" dirty="0">
                <a:solidFill>
                  <a:schemeClr val="tx1"/>
                </a:solidFill>
                <a:latin typeface="Times New Roman" panose="02020603050405020304" pitchFamily="18" charset="0"/>
                <a:cs typeface="Times New Roman" panose="02020603050405020304" pitchFamily="18" charset="0"/>
              </a:rPr>
              <a:t>ARŞİVLEME TÜRLERİ</a:t>
            </a:r>
            <a:r>
              <a:rPr lang="tr-TR" sz="1500" dirty="0">
                <a:solidFill>
                  <a:schemeClr val="tx1"/>
                </a:solidFill>
                <a:latin typeface="Times New Roman" panose="02020603050405020304" pitchFamily="18" charset="0"/>
                <a:cs typeface="Times New Roman" panose="02020603050405020304" pitchFamily="18" charset="0"/>
              </a:rPr>
              <a:t>(KURUM -BİRİM -MERKEZ-ÖZEL ARŞİVLER </a:t>
            </a:r>
            <a:r>
              <a:rPr lang="tr-TR" sz="1500" dirty="0" smtClean="0">
                <a:solidFill>
                  <a:schemeClr val="tx1"/>
                </a:solidFill>
                <a:latin typeface="Times New Roman" panose="02020603050405020304" pitchFamily="18" charset="0"/>
                <a:cs typeface="Times New Roman" panose="02020603050405020304" pitchFamily="18" charset="0"/>
              </a:rPr>
              <a:t>)</a:t>
            </a:r>
          </a:p>
          <a:p>
            <a:pPr marL="457200" indent="-457200">
              <a:buClr>
                <a:srgbClr val="2B6091"/>
              </a:buClr>
              <a:buFont typeface="+mj-lt"/>
              <a:buAutoNum type="arabicPeriod"/>
            </a:pPr>
            <a:r>
              <a:rPr lang="tr-TR" sz="2400" dirty="0" smtClean="0">
                <a:solidFill>
                  <a:schemeClr val="tx1"/>
                </a:solidFill>
                <a:latin typeface="Times New Roman" panose="02020603050405020304" pitchFamily="18" charset="0"/>
                <a:cs typeface="Times New Roman" panose="02020603050405020304" pitchFamily="18" charset="0"/>
              </a:rPr>
              <a:t>SAKLAMA SÜRELİ STANDART DOSYA PLANI</a:t>
            </a:r>
          </a:p>
          <a:p>
            <a:pPr marL="457200" lvl="0" indent="-457200">
              <a:buClr>
                <a:srgbClr val="2B6091"/>
              </a:buClr>
              <a:buFont typeface="+mj-lt"/>
              <a:buAutoNum type="arabicPeriod"/>
            </a:pPr>
            <a:r>
              <a:rPr lang="tr-TR" sz="2400" dirty="0" smtClean="0">
                <a:solidFill>
                  <a:schemeClr val="tx1"/>
                </a:solidFill>
                <a:latin typeface="Times New Roman" panose="02020603050405020304" pitchFamily="18" charset="0"/>
                <a:cs typeface="Times New Roman" panose="02020603050405020304" pitchFamily="18" charset="0"/>
              </a:rPr>
              <a:t>SAÜ ARŞİV KOORDİNATÖRLÜĞÜ ARŞİV HİZMETLERİ</a:t>
            </a:r>
            <a:endParaRPr lang="tr-TR" sz="2400" dirty="0">
              <a:solidFill>
                <a:schemeClr val="tx1"/>
              </a:solidFill>
              <a:latin typeface="Times New Roman" panose="02020603050405020304" pitchFamily="18" charset="0"/>
              <a:cs typeface="Times New Roman" panose="02020603050405020304" pitchFamily="18" charset="0"/>
            </a:endParaRPr>
          </a:p>
          <a:p>
            <a:pPr marL="457200" lvl="0" indent="-457200">
              <a:buClr>
                <a:srgbClr val="2B6091"/>
              </a:buClr>
              <a:buFont typeface="+mj-lt"/>
              <a:buAutoNum type="arabicPeriod"/>
            </a:pPr>
            <a:r>
              <a:rPr lang="tr-TR" sz="2400" dirty="0" smtClean="0">
                <a:solidFill>
                  <a:schemeClr val="tx1"/>
                </a:solidFill>
                <a:latin typeface="Times New Roman" panose="02020603050405020304" pitchFamily="18" charset="0"/>
                <a:cs typeface="Times New Roman" panose="02020603050405020304" pitchFamily="18" charset="0"/>
              </a:rPr>
              <a:t>BİRİM ARŞİV STANDARTLARI </a:t>
            </a:r>
          </a:p>
          <a:p>
            <a:pPr marL="457200" indent="-457200">
              <a:buClr>
                <a:srgbClr val="2B6091"/>
              </a:buClr>
              <a:buFont typeface="+mj-lt"/>
              <a:buAutoNum type="arabicPeriod"/>
            </a:pPr>
            <a:r>
              <a:rPr lang="tr-TR" sz="2400" dirty="0" smtClean="0">
                <a:solidFill>
                  <a:schemeClr val="tx1"/>
                </a:solidFill>
                <a:latin typeface="Times New Roman" panose="02020603050405020304" pitchFamily="18" charset="0"/>
                <a:cs typeface="Times New Roman" panose="02020603050405020304" pitchFamily="18" charset="0"/>
              </a:rPr>
              <a:t>SAÜ’DE </a:t>
            </a:r>
            <a:r>
              <a:rPr lang="tr-TR" sz="2400" dirty="0">
                <a:solidFill>
                  <a:schemeClr val="tx1"/>
                </a:solidFill>
                <a:latin typeface="Times New Roman" panose="02020603050405020304" pitchFamily="18" charset="0"/>
                <a:cs typeface="Times New Roman" panose="02020603050405020304" pitchFamily="18" charset="0"/>
              </a:rPr>
              <a:t>BİRİM ARŞİVLERİMİZİN DURUMU NEDİR?</a:t>
            </a:r>
          </a:p>
          <a:p>
            <a:pPr marL="457200" indent="-457200">
              <a:buClr>
                <a:srgbClr val="2B6091"/>
              </a:buClr>
              <a:buFont typeface="+mj-lt"/>
              <a:buAutoNum type="arabicPeriod"/>
            </a:pPr>
            <a:r>
              <a:rPr lang="tr-TR" sz="2400" dirty="0" smtClean="0">
                <a:solidFill>
                  <a:schemeClr val="tx1"/>
                </a:solidFill>
                <a:latin typeface="Times New Roman" panose="02020603050405020304" pitchFamily="18" charset="0"/>
                <a:cs typeface="Times New Roman" panose="02020603050405020304" pitchFamily="18" charset="0"/>
              </a:rPr>
              <a:t>ÇÖZÜM </a:t>
            </a:r>
            <a:r>
              <a:rPr lang="tr-TR" sz="2400" dirty="0">
                <a:solidFill>
                  <a:schemeClr val="tx1"/>
                </a:solidFill>
                <a:latin typeface="Times New Roman" panose="02020603050405020304" pitchFamily="18" charset="0"/>
                <a:cs typeface="Times New Roman" panose="02020603050405020304" pitchFamily="18" charset="0"/>
              </a:rPr>
              <a:t>ÖNERİLERİ</a:t>
            </a:r>
          </a:p>
          <a:p>
            <a:pPr marL="457200" lvl="0" indent="-457200">
              <a:buClr>
                <a:srgbClr val="2B6091"/>
              </a:buClr>
              <a:buFont typeface="+mj-lt"/>
              <a:buAutoNum type="arabicPeriod"/>
            </a:pPr>
            <a:endParaRPr lang="tr-TR" sz="2400" dirty="0">
              <a:solidFill>
                <a:schemeClr val="tx1"/>
              </a:solidFill>
              <a:latin typeface="Times New Roman" panose="02020603050405020304" pitchFamily="18" charset="0"/>
              <a:cs typeface="Times New Roman" panose="02020603050405020304" pitchFamily="18" charset="0"/>
            </a:endParaRPr>
          </a:p>
          <a:p>
            <a:pPr marL="457200" lvl="0" indent="-457200">
              <a:buClr>
                <a:srgbClr val="2B6091"/>
              </a:buClr>
              <a:buFont typeface="+mj-lt"/>
              <a:buAutoNum type="arabicPeriod"/>
            </a:pPr>
            <a:endParaRPr lang="tr-TR" sz="2400" dirty="0">
              <a:solidFill>
                <a:schemeClr val="tx1"/>
              </a:solidFill>
              <a:latin typeface="Times New Roman" panose="02020603050405020304" pitchFamily="18" charset="0"/>
              <a:cs typeface="Times New Roman" panose="02020603050405020304" pitchFamily="18" charset="0"/>
            </a:endParaRPr>
          </a:p>
          <a:p>
            <a:pPr marL="0" lvl="0" indent="0">
              <a:buClr>
                <a:srgbClr val="2B6091"/>
              </a:buClr>
              <a:buNone/>
            </a:pPr>
            <a:endParaRPr lang="tr-TR" sz="2400" dirty="0">
              <a:solidFill>
                <a:schemeClr val="tx1"/>
              </a:solidFill>
              <a:latin typeface="Times New Roman" panose="02020603050405020304" pitchFamily="18" charset="0"/>
              <a:cs typeface="Times New Roman" panose="02020603050405020304" pitchFamily="18" charset="0"/>
            </a:endParaRPr>
          </a:p>
          <a:p>
            <a:pPr marL="457200" lvl="0" indent="-457200">
              <a:buClr>
                <a:srgbClr val="2B6091"/>
              </a:buClr>
              <a:buFont typeface="+mj-lt"/>
              <a:buAutoNum type="arabicPeriod"/>
            </a:pPr>
            <a:endParaRPr lang="tr-TR" sz="2400" dirty="0">
              <a:solidFill>
                <a:schemeClr val="tx1"/>
              </a:solidFill>
              <a:latin typeface="Times New Roman" panose="02020603050405020304" pitchFamily="18" charset="0"/>
              <a:cs typeface="Times New Roman" panose="02020603050405020304" pitchFamily="18" charset="0"/>
            </a:endParaRPr>
          </a:p>
          <a:p>
            <a:pPr marL="457200" lvl="0" indent="-457200">
              <a:buClr>
                <a:srgbClr val="2B6091"/>
              </a:buClr>
              <a:buFont typeface="+mj-lt"/>
              <a:buAutoNum type="arabicPeriod"/>
            </a:pPr>
            <a:endParaRPr lang="tr-TR" sz="2400" dirty="0">
              <a:solidFill>
                <a:schemeClr val="tx1"/>
              </a:solidFill>
              <a:latin typeface="Times New Roman" panose="02020603050405020304" pitchFamily="18" charset="0"/>
              <a:cs typeface="Times New Roman" panose="02020603050405020304" pitchFamily="18" charset="0"/>
            </a:endParaRPr>
          </a:p>
          <a:p>
            <a:pPr marL="0" lvl="0" indent="0">
              <a:buClr>
                <a:srgbClr val="2B6091"/>
              </a:buClr>
              <a:buNone/>
            </a:pPr>
            <a:endParaRPr lang="tr-TR" sz="2400" dirty="0">
              <a:solidFill>
                <a:schemeClr val="tx1"/>
              </a:solidFill>
              <a:latin typeface="Times New Roman" panose="02020603050405020304" pitchFamily="18" charset="0"/>
              <a:cs typeface="Times New Roman" panose="02020603050405020304" pitchFamily="18" charset="0"/>
            </a:endParaRPr>
          </a:p>
          <a:p>
            <a:pPr marL="0" indent="0">
              <a:buClr>
                <a:srgbClr val="2B6091"/>
              </a:buClr>
              <a:buNone/>
            </a:pPr>
            <a:endParaRPr lang="tr-TR" sz="2000" dirty="0">
              <a:solidFill>
                <a:schemeClr val="tx1"/>
              </a:solidFill>
            </a:endParaRPr>
          </a:p>
        </p:txBody>
      </p:sp>
    </p:spTree>
    <p:extLst>
      <p:ext uri="{BB962C8B-B14F-4D97-AF65-F5344CB8AC3E}">
        <p14:creationId xmlns:p14="http://schemas.microsoft.com/office/powerpoint/2010/main" val="25479215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Unvan 5"/>
          <p:cNvSpPr>
            <a:spLocks noGrp="1"/>
          </p:cNvSpPr>
          <p:nvPr>
            <p:ph type="title"/>
          </p:nvPr>
        </p:nvSpPr>
        <p:spPr>
          <a:xfrm>
            <a:off x="499533" y="174809"/>
            <a:ext cx="8483600" cy="6124391"/>
          </a:xfrm>
        </p:spPr>
        <p:txBody>
          <a:bodyPr>
            <a:normAutofit fontScale="90000"/>
          </a:bodyPr>
          <a:lstStyle/>
          <a:p>
            <a:r>
              <a:rPr lang="tr-TR" sz="1800" dirty="0">
                <a:solidFill>
                  <a:schemeClr val="tx1"/>
                </a:solidFill>
                <a:latin typeface="Times New Roman" panose="02020603050405020304" pitchFamily="18" charset="0"/>
                <a:cs typeface="Times New Roman" panose="02020603050405020304" pitchFamily="18" charset="0"/>
              </a:rPr>
              <a:t/>
            </a:r>
            <a:br>
              <a:rPr lang="tr-TR" sz="1800" dirty="0">
                <a:solidFill>
                  <a:schemeClr val="tx1"/>
                </a:solidFill>
                <a:latin typeface="Times New Roman" panose="02020603050405020304" pitchFamily="18" charset="0"/>
                <a:cs typeface="Times New Roman" panose="02020603050405020304" pitchFamily="18" charset="0"/>
              </a:rPr>
            </a:br>
            <a:r>
              <a:rPr lang="tr-TR" sz="1800" dirty="0" smtClean="0">
                <a:solidFill>
                  <a:schemeClr val="tx1"/>
                </a:solidFill>
                <a:latin typeface="Times New Roman" panose="02020603050405020304" pitchFamily="18" charset="0"/>
                <a:cs typeface="Times New Roman" panose="02020603050405020304" pitchFamily="18" charset="0"/>
              </a:rPr>
              <a:t/>
            </a:r>
            <a:br>
              <a:rPr lang="tr-TR" sz="1800" dirty="0" smtClean="0">
                <a:solidFill>
                  <a:schemeClr val="tx1"/>
                </a:solidFill>
                <a:latin typeface="Times New Roman" panose="02020603050405020304" pitchFamily="18" charset="0"/>
                <a:cs typeface="Times New Roman" panose="02020603050405020304" pitchFamily="18" charset="0"/>
              </a:rPr>
            </a:br>
            <a:r>
              <a:rPr lang="tr-TR" sz="1800" dirty="0" smtClean="0">
                <a:solidFill>
                  <a:schemeClr val="tx1"/>
                </a:solidFill>
                <a:latin typeface="Times New Roman" panose="02020603050405020304" pitchFamily="18" charset="0"/>
                <a:cs typeface="Times New Roman" panose="02020603050405020304" pitchFamily="18" charset="0"/>
              </a:rPr>
              <a:t>                                      </a:t>
            </a:r>
            <a:r>
              <a:rPr lang="tr-TR" sz="3000" b="1" dirty="0" smtClean="0">
                <a:solidFill>
                  <a:srgbClr val="00B0F0"/>
                </a:solidFill>
                <a:latin typeface="Times New Roman" panose="02020603050405020304" pitchFamily="18" charset="0"/>
                <a:cs typeface="Times New Roman" panose="02020603050405020304" pitchFamily="18" charset="0"/>
              </a:rPr>
              <a:t>Birim </a:t>
            </a:r>
            <a:r>
              <a:rPr lang="tr-TR" sz="3000" b="1" dirty="0">
                <a:solidFill>
                  <a:srgbClr val="00B0F0"/>
                </a:solidFill>
                <a:latin typeface="Times New Roman" panose="02020603050405020304" pitchFamily="18" charset="0"/>
                <a:cs typeface="Times New Roman" panose="02020603050405020304" pitchFamily="18" charset="0"/>
              </a:rPr>
              <a:t>Arşiv Standartları</a:t>
            </a:r>
            <a:r>
              <a:rPr lang="tr-TR" sz="3000" dirty="0">
                <a:solidFill>
                  <a:schemeClr val="tx1"/>
                </a:solidFill>
                <a:latin typeface="Times New Roman" panose="02020603050405020304" pitchFamily="18" charset="0"/>
                <a:cs typeface="Times New Roman" panose="02020603050405020304" pitchFamily="18" charset="0"/>
              </a:rPr>
              <a:t/>
            </a:r>
            <a:br>
              <a:rPr lang="tr-TR" sz="3000" dirty="0">
                <a:solidFill>
                  <a:schemeClr val="tx1"/>
                </a:solidFill>
                <a:latin typeface="Times New Roman" panose="02020603050405020304" pitchFamily="18" charset="0"/>
                <a:cs typeface="Times New Roman" panose="02020603050405020304" pitchFamily="18" charset="0"/>
              </a:rPr>
            </a:br>
            <a:r>
              <a:rPr lang="tr-TR" sz="1800" dirty="0" smtClean="0">
                <a:solidFill>
                  <a:schemeClr val="tx1"/>
                </a:solidFill>
                <a:latin typeface="Times New Roman" panose="02020603050405020304" pitchFamily="18" charset="0"/>
                <a:cs typeface="Times New Roman" panose="02020603050405020304" pitchFamily="18" charset="0"/>
              </a:rPr>
              <a:t/>
            </a:r>
            <a:br>
              <a:rPr lang="tr-TR" sz="1800" dirty="0" smtClean="0">
                <a:solidFill>
                  <a:schemeClr val="tx1"/>
                </a:solidFill>
                <a:latin typeface="Times New Roman" panose="02020603050405020304" pitchFamily="18" charset="0"/>
                <a:cs typeface="Times New Roman" panose="02020603050405020304" pitchFamily="18" charset="0"/>
              </a:rPr>
            </a:br>
            <a:r>
              <a:rPr lang="tr-TR" sz="2400" dirty="0">
                <a:solidFill>
                  <a:schemeClr val="tx1"/>
                </a:solidFill>
                <a:latin typeface="Times New Roman" panose="02020603050405020304" pitchFamily="18" charset="0"/>
                <a:cs typeface="Times New Roman" panose="02020603050405020304" pitchFamily="18" charset="0"/>
              </a:rPr>
              <a:t>	</a:t>
            </a:r>
            <a:r>
              <a:rPr lang="tr-TR" sz="2400" dirty="0" smtClean="0">
                <a:solidFill>
                  <a:schemeClr val="tx1"/>
                </a:solidFill>
                <a:latin typeface="Times New Roman" panose="02020603050405020304" pitchFamily="18" charset="0"/>
                <a:cs typeface="Times New Roman" panose="02020603050405020304" pitchFamily="18" charset="0"/>
              </a:rPr>
              <a:t>Dosyaların </a:t>
            </a:r>
            <a:r>
              <a:rPr lang="tr-TR" sz="2400" dirty="0">
                <a:solidFill>
                  <a:schemeClr val="tx1"/>
                </a:solidFill>
                <a:latin typeface="Times New Roman" panose="02020603050405020304" pitchFamily="18" charset="0"/>
                <a:cs typeface="Times New Roman" panose="02020603050405020304" pitchFamily="18" charset="0"/>
              </a:rPr>
              <a:t>dosya muhteviyatları-içerikleri(EK-2) tamamlandıktan sonra bir sonraki yılın </a:t>
            </a:r>
            <a:r>
              <a:rPr lang="tr-TR" sz="2400" b="1" i="1" u="sng" dirty="0">
                <a:solidFill>
                  <a:schemeClr val="tx1"/>
                </a:solidFill>
                <a:latin typeface="Times New Roman" panose="02020603050405020304" pitchFamily="18" charset="0"/>
                <a:cs typeface="Times New Roman" panose="02020603050405020304" pitchFamily="18" charset="0"/>
              </a:rPr>
              <a:t>Ocak</a:t>
            </a:r>
            <a:r>
              <a:rPr lang="tr-TR" sz="2400" dirty="0">
                <a:solidFill>
                  <a:schemeClr val="tx1"/>
                </a:solidFill>
                <a:latin typeface="Times New Roman" panose="02020603050405020304" pitchFamily="18" charset="0"/>
                <a:cs typeface="Times New Roman" panose="02020603050405020304" pitchFamily="18" charset="0"/>
              </a:rPr>
              <a:t> ayı içerisinde </a:t>
            </a:r>
            <a:r>
              <a:rPr lang="tr-TR" sz="2400" b="1" i="1" dirty="0">
                <a:solidFill>
                  <a:schemeClr val="tx1"/>
                </a:solidFill>
                <a:latin typeface="Times New Roman" panose="02020603050405020304" pitchFamily="18" charset="0"/>
                <a:cs typeface="Times New Roman" panose="02020603050405020304" pitchFamily="18" charset="0"/>
              </a:rPr>
              <a:t>«Birim Arşiv Devir Teslim Tutanağı»</a:t>
            </a:r>
            <a:r>
              <a:rPr lang="tr-TR" sz="2400" i="1" dirty="0">
                <a:solidFill>
                  <a:schemeClr val="tx1"/>
                </a:solidFill>
                <a:latin typeface="Times New Roman" panose="02020603050405020304" pitchFamily="18" charset="0"/>
                <a:cs typeface="Times New Roman" panose="02020603050405020304" pitchFamily="18" charset="0"/>
              </a:rPr>
              <a:t> </a:t>
            </a:r>
            <a:r>
              <a:rPr lang="tr-TR" sz="2400" dirty="0">
                <a:solidFill>
                  <a:schemeClr val="tx1"/>
                </a:solidFill>
                <a:latin typeface="Times New Roman" panose="02020603050405020304" pitchFamily="18" charset="0"/>
                <a:cs typeface="Times New Roman" panose="02020603050405020304" pitchFamily="18" charset="0"/>
              </a:rPr>
              <a:t>ile Birim Arşiv Sorumlusuna devredilmesi </a:t>
            </a:r>
            <a:r>
              <a:rPr lang="tr-TR" sz="2400" dirty="0" smtClean="0">
                <a:solidFill>
                  <a:schemeClr val="tx1"/>
                </a:solidFill>
                <a:latin typeface="Times New Roman" panose="02020603050405020304" pitchFamily="18" charset="0"/>
                <a:cs typeface="Times New Roman" panose="02020603050405020304" pitchFamily="18" charset="0"/>
              </a:rPr>
              <a:t/>
            </a:r>
            <a:br>
              <a:rPr lang="tr-TR" sz="2400" dirty="0" smtClean="0">
                <a:solidFill>
                  <a:schemeClr val="tx1"/>
                </a:solidFill>
                <a:latin typeface="Times New Roman" panose="02020603050405020304" pitchFamily="18" charset="0"/>
                <a:cs typeface="Times New Roman" panose="02020603050405020304" pitchFamily="18" charset="0"/>
              </a:rPr>
            </a:br>
            <a:r>
              <a:rPr lang="tr-TR" sz="2400" b="1" dirty="0" smtClean="0">
                <a:solidFill>
                  <a:srgbClr val="00B0F0"/>
                </a:solidFill>
                <a:latin typeface="Times New Roman" panose="02020603050405020304" pitchFamily="18" charset="0"/>
                <a:cs typeface="Times New Roman" panose="02020603050405020304" pitchFamily="18" charset="0"/>
              </a:rPr>
              <a:t>(</a:t>
            </a:r>
            <a:r>
              <a:rPr lang="tr-TR" sz="2400" b="1" dirty="0">
                <a:solidFill>
                  <a:srgbClr val="00B0F0"/>
                </a:solidFill>
                <a:latin typeface="Times New Roman" panose="02020603050405020304" pitchFamily="18" charset="0"/>
                <a:cs typeface="Times New Roman" panose="02020603050405020304" pitchFamily="18" charset="0"/>
              </a:rPr>
              <a:t>Form Numarası:…………….)</a:t>
            </a:r>
            <a:br>
              <a:rPr lang="tr-TR" sz="2400" b="1" dirty="0">
                <a:solidFill>
                  <a:srgbClr val="00B0F0"/>
                </a:solidFill>
                <a:latin typeface="Times New Roman" panose="02020603050405020304" pitchFamily="18" charset="0"/>
                <a:cs typeface="Times New Roman" panose="02020603050405020304" pitchFamily="18" charset="0"/>
              </a:rPr>
            </a:br>
            <a:r>
              <a:rPr lang="tr-TR" sz="2400" dirty="0">
                <a:solidFill>
                  <a:schemeClr val="tx1"/>
                </a:solidFill>
                <a:latin typeface="Times New Roman" panose="02020603050405020304" pitchFamily="18" charset="0"/>
                <a:cs typeface="Times New Roman" panose="02020603050405020304" pitchFamily="18" charset="0"/>
              </a:rPr>
              <a:t/>
            </a:r>
            <a:br>
              <a:rPr lang="tr-TR" sz="2400" dirty="0">
                <a:solidFill>
                  <a:schemeClr val="tx1"/>
                </a:solidFill>
                <a:latin typeface="Times New Roman" panose="02020603050405020304" pitchFamily="18" charset="0"/>
                <a:cs typeface="Times New Roman" panose="02020603050405020304" pitchFamily="18" charset="0"/>
              </a:rPr>
            </a:br>
            <a:r>
              <a:rPr lang="tr-TR" sz="2400" dirty="0">
                <a:solidFill>
                  <a:schemeClr val="tx1"/>
                </a:solidFill>
                <a:latin typeface="Times New Roman" panose="02020603050405020304" pitchFamily="18" charset="0"/>
                <a:cs typeface="Times New Roman" panose="02020603050405020304" pitchFamily="18" charset="0"/>
              </a:rPr>
              <a:t>	</a:t>
            </a:r>
            <a:r>
              <a:rPr lang="tr-TR" sz="2400" dirty="0" smtClean="0">
                <a:solidFill>
                  <a:schemeClr val="tx1"/>
                </a:solidFill>
                <a:latin typeface="Times New Roman" panose="02020603050405020304" pitchFamily="18" charset="0"/>
                <a:cs typeface="Times New Roman" panose="02020603050405020304" pitchFamily="18" charset="0"/>
              </a:rPr>
              <a:t> Birim </a:t>
            </a:r>
            <a:r>
              <a:rPr lang="tr-TR" sz="2400" dirty="0">
                <a:solidFill>
                  <a:schemeClr val="tx1"/>
                </a:solidFill>
                <a:latin typeface="Times New Roman" panose="02020603050405020304" pitchFamily="18" charset="0"/>
                <a:cs typeface="Times New Roman" panose="02020603050405020304" pitchFamily="18" charset="0"/>
              </a:rPr>
              <a:t>Arşiv Sorumlusu tarafından birim arşivlerindeki </a:t>
            </a:r>
            <a:r>
              <a:rPr lang="tr-TR" sz="2400" b="1" i="1" dirty="0">
                <a:solidFill>
                  <a:srgbClr val="00B0F0"/>
                </a:solidFill>
                <a:latin typeface="Times New Roman" panose="02020603050405020304" pitchFamily="18" charset="0"/>
                <a:cs typeface="Times New Roman" panose="02020603050405020304" pitchFamily="18" charset="0"/>
              </a:rPr>
              <a:t>«dosya muhteviyatlarının» </a:t>
            </a:r>
            <a:r>
              <a:rPr lang="tr-TR" sz="2400" dirty="0">
                <a:solidFill>
                  <a:schemeClr val="tx1"/>
                </a:solidFill>
                <a:latin typeface="Times New Roman" panose="02020603050405020304" pitchFamily="18" charset="0"/>
                <a:cs typeface="Times New Roman" panose="02020603050405020304" pitchFamily="18" charset="0"/>
              </a:rPr>
              <a:t>taranarak elektronik ortama aktarılması</a:t>
            </a:r>
            <a:br>
              <a:rPr lang="tr-TR" sz="2400" dirty="0">
                <a:solidFill>
                  <a:schemeClr val="tx1"/>
                </a:solidFill>
                <a:latin typeface="Times New Roman" panose="02020603050405020304" pitchFamily="18" charset="0"/>
                <a:cs typeface="Times New Roman" panose="02020603050405020304" pitchFamily="18" charset="0"/>
              </a:rPr>
            </a:br>
            <a:r>
              <a:rPr lang="tr-TR" sz="2400" dirty="0">
                <a:solidFill>
                  <a:schemeClr val="tx1"/>
                </a:solidFill>
                <a:latin typeface="Times New Roman" panose="02020603050405020304" pitchFamily="18" charset="0"/>
                <a:cs typeface="Times New Roman" panose="02020603050405020304" pitchFamily="18" charset="0"/>
              </a:rPr>
              <a:t/>
            </a:r>
            <a:br>
              <a:rPr lang="tr-TR" sz="2400" dirty="0">
                <a:solidFill>
                  <a:schemeClr val="tx1"/>
                </a:solidFill>
                <a:latin typeface="Times New Roman" panose="02020603050405020304" pitchFamily="18" charset="0"/>
                <a:cs typeface="Times New Roman" panose="02020603050405020304" pitchFamily="18" charset="0"/>
              </a:rPr>
            </a:br>
            <a:r>
              <a:rPr lang="tr-TR" sz="2400" dirty="0">
                <a:solidFill>
                  <a:schemeClr val="tx1"/>
                </a:solidFill>
                <a:latin typeface="Times New Roman" panose="02020603050405020304" pitchFamily="18" charset="0"/>
                <a:cs typeface="Times New Roman" panose="02020603050405020304" pitchFamily="18" charset="0"/>
              </a:rPr>
              <a:t>	</a:t>
            </a:r>
            <a:r>
              <a:rPr lang="tr-TR" sz="2400" dirty="0" smtClean="0">
                <a:solidFill>
                  <a:schemeClr val="tx1"/>
                </a:solidFill>
                <a:latin typeface="Times New Roman" panose="02020603050405020304" pitchFamily="18" charset="0"/>
                <a:cs typeface="Times New Roman" panose="02020603050405020304" pitchFamily="18" charset="0"/>
              </a:rPr>
              <a:t>Birim </a:t>
            </a:r>
            <a:r>
              <a:rPr lang="tr-TR" sz="2400" dirty="0">
                <a:solidFill>
                  <a:schemeClr val="tx1"/>
                </a:solidFill>
                <a:latin typeface="Times New Roman" panose="02020603050405020304" pitchFamily="18" charset="0"/>
                <a:cs typeface="Times New Roman" panose="02020603050405020304" pitchFamily="18" charset="0"/>
              </a:rPr>
              <a:t>Arşiv Belge Yöneticisi ve Arşiv Sorumlularının belirlenmesi, Ayıklama ve İmha Komisyonlarının kurulması, </a:t>
            </a:r>
            <a:r>
              <a:rPr lang="tr-TR" sz="2400" b="1" i="1" dirty="0">
                <a:solidFill>
                  <a:srgbClr val="00B0F0"/>
                </a:solidFill>
                <a:latin typeface="Times New Roman" panose="02020603050405020304" pitchFamily="18" charset="0"/>
                <a:cs typeface="Times New Roman" panose="02020603050405020304" pitchFamily="18" charset="0"/>
              </a:rPr>
              <a:t>«üye değişikliklerinin» </a:t>
            </a:r>
            <a:r>
              <a:rPr lang="tr-TR" sz="2400" dirty="0">
                <a:solidFill>
                  <a:schemeClr val="tx1"/>
                </a:solidFill>
                <a:latin typeface="Times New Roman" panose="02020603050405020304" pitchFamily="18" charset="0"/>
                <a:cs typeface="Times New Roman" panose="02020603050405020304" pitchFamily="18" charset="0"/>
              </a:rPr>
              <a:t>Arşiv Koordinatörlüğüne yazı ile bildirilmesi</a:t>
            </a:r>
            <a:br>
              <a:rPr lang="tr-TR" sz="2400" dirty="0">
                <a:solidFill>
                  <a:schemeClr val="tx1"/>
                </a:solidFill>
                <a:latin typeface="Times New Roman" panose="02020603050405020304" pitchFamily="18" charset="0"/>
                <a:cs typeface="Times New Roman" panose="02020603050405020304" pitchFamily="18" charset="0"/>
              </a:rPr>
            </a:br>
            <a:r>
              <a:rPr lang="tr-TR" sz="2400" dirty="0">
                <a:solidFill>
                  <a:schemeClr val="tx1"/>
                </a:solidFill>
                <a:latin typeface="Times New Roman" panose="02020603050405020304" pitchFamily="18" charset="0"/>
                <a:cs typeface="Times New Roman" panose="02020603050405020304" pitchFamily="18" charset="0"/>
              </a:rPr>
              <a:t/>
            </a:r>
            <a:br>
              <a:rPr lang="tr-TR" sz="2400" dirty="0">
                <a:solidFill>
                  <a:schemeClr val="tx1"/>
                </a:solidFill>
                <a:latin typeface="Times New Roman" panose="02020603050405020304" pitchFamily="18" charset="0"/>
                <a:cs typeface="Times New Roman" panose="02020603050405020304" pitchFamily="18" charset="0"/>
              </a:rPr>
            </a:br>
            <a:r>
              <a:rPr lang="tr-TR" sz="2400" dirty="0">
                <a:solidFill>
                  <a:schemeClr val="tx1"/>
                </a:solidFill>
                <a:latin typeface="Times New Roman" panose="02020603050405020304" pitchFamily="18" charset="0"/>
                <a:cs typeface="Times New Roman" panose="02020603050405020304" pitchFamily="18" charset="0"/>
              </a:rPr>
              <a:t>	</a:t>
            </a:r>
            <a:r>
              <a:rPr lang="tr-TR" sz="2400" dirty="0" smtClean="0">
                <a:solidFill>
                  <a:schemeClr val="tx1"/>
                </a:solidFill>
                <a:latin typeface="Times New Roman" panose="02020603050405020304" pitchFamily="18" charset="0"/>
                <a:cs typeface="Times New Roman" panose="02020603050405020304" pitchFamily="18" charset="0"/>
              </a:rPr>
              <a:t>Arşiv </a:t>
            </a:r>
            <a:r>
              <a:rPr lang="tr-TR" sz="2400" dirty="0">
                <a:solidFill>
                  <a:schemeClr val="tx1"/>
                </a:solidFill>
                <a:latin typeface="Times New Roman" panose="02020603050405020304" pitchFamily="18" charset="0"/>
                <a:cs typeface="Times New Roman" panose="02020603050405020304" pitchFamily="18" charset="0"/>
              </a:rPr>
              <a:t>İş ve İşlemlerinin yürütülmesinde Genel Sekreterliğe bağlı </a:t>
            </a:r>
            <a:r>
              <a:rPr lang="tr-TR" sz="2400" b="1" i="1" dirty="0">
                <a:solidFill>
                  <a:srgbClr val="00B0F0"/>
                </a:solidFill>
                <a:latin typeface="Times New Roman" panose="02020603050405020304" pitchFamily="18" charset="0"/>
                <a:cs typeface="Times New Roman" panose="02020603050405020304" pitchFamily="18" charset="0"/>
              </a:rPr>
              <a:t>«Arşiv Koordinatörlüğü web sayfasının»</a:t>
            </a:r>
            <a:r>
              <a:rPr lang="tr-TR" sz="2400" i="1" dirty="0">
                <a:solidFill>
                  <a:schemeClr val="tx1"/>
                </a:solidFill>
                <a:latin typeface="Times New Roman" panose="02020603050405020304" pitchFamily="18" charset="0"/>
                <a:cs typeface="Times New Roman" panose="02020603050405020304" pitchFamily="18" charset="0"/>
              </a:rPr>
              <a:t> t</a:t>
            </a:r>
            <a:r>
              <a:rPr lang="tr-TR" sz="2400" dirty="0">
                <a:solidFill>
                  <a:schemeClr val="tx1"/>
                </a:solidFill>
                <a:latin typeface="Times New Roman" panose="02020603050405020304" pitchFamily="18" charset="0"/>
                <a:cs typeface="Times New Roman" panose="02020603050405020304" pitchFamily="18" charset="0"/>
              </a:rPr>
              <a:t>akip edilmesi</a:t>
            </a:r>
            <a:br>
              <a:rPr lang="tr-TR" sz="24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
            </a:r>
            <a:br>
              <a:rPr lang="tr-TR" sz="1800" dirty="0">
                <a:solidFill>
                  <a:schemeClr val="tx1"/>
                </a:solidFill>
                <a:latin typeface="Times New Roman" panose="02020603050405020304" pitchFamily="18" charset="0"/>
                <a:cs typeface="Times New Roman" panose="02020603050405020304" pitchFamily="18" charset="0"/>
              </a:rPr>
            </a:br>
            <a:r>
              <a:rPr lang="tr-TR" sz="1800" dirty="0" smtClean="0">
                <a:solidFill>
                  <a:schemeClr val="tx1"/>
                </a:solidFill>
                <a:latin typeface="Times New Roman" panose="02020603050405020304" pitchFamily="18" charset="0"/>
                <a:cs typeface="Times New Roman" panose="02020603050405020304" pitchFamily="18" charset="0"/>
              </a:rPr>
              <a:t/>
            </a:r>
            <a:br>
              <a:rPr lang="tr-TR" sz="1800" dirty="0" smtClean="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
            </a:r>
            <a:br>
              <a:rPr lang="tr-TR" sz="1800" dirty="0">
                <a:solidFill>
                  <a:schemeClr val="tx1"/>
                </a:solidFill>
                <a:latin typeface="Times New Roman" panose="02020603050405020304" pitchFamily="18" charset="0"/>
                <a:cs typeface="Times New Roman" panose="02020603050405020304" pitchFamily="18" charset="0"/>
              </a:rPr>
            </a:br>
            <a:r>
              <a:rPr lang="tr-TR" sz="1800" dirty="0" smtClean="0">
                <a:solidFill>
                  <a:schemeClr val="tx1"/>
                </a:solidFill>
                <a:latin typeface="Times New Roman" panose="02020603050405020304" pitchFamily="18" charset="0"/>
                <a:cs typeface="Times New Roman" panose="02020603050405020304" pitchFamily="18" charset="0"/>
              </a:rPr>
              <a:t/>
            </a:r>
            <a:br>
              <a:rPr lang="tr-TR" sz="1800" dirty="0" smtClean="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
            </a:r>
            <a:br>
              <a:rPr lang="tr-TR" sz="1800" dirty="0">
                <a:solidFill>
                  <a:schemeClr val="tx1"/>
                </a:solidFill>
                <a:latin typeface="Times New Roman" panose="02020603050405020304" pitchFamily="18" charset="0"/>
                <a:cs typeface="Times New Roman" panose="02020603050405020304" pitchFamily="18" charset="0"/>
              </a:rPr>
            </a:br>
            <a:r>
              <a:rPr lang="tr-TR" sz="1800" dirty="0" smtClean="0">
                <a:solidFill>
                  <a:schemeClr val="tx1"/>
                </a:solidFill>
                <a:latin typeface="Times New Roman" panose="02020603050405020304" pitchFamily="18" charset="0"/>
                <a:cs typeface="Times New Roman" panose="02020603050405020304" pitchFamily="18" charset="0"/>
              </a:rPr>
              <a:t/>
            </a:r>
            <a:br>
              <a:rPr lang="tr-TR" sz="1800" dirty="0" smtClean="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
            </a:r>
            <a:br>
              <a:rPr lang="tr-TR" sz="1800" dirty="0">
                <a:solidFill>
                  <a:schemeClr val="tx1"/>
                </a:solidFill>
                <a:latin typeface="Times New Roman" panose="02020603050405020304" pitchFamily="18" charset="0"/>
                <a:cs typeface="Times New Roman" panose="02020603050405020304" pitchFamily="18" charset="0"/>
              </a:rPr>
            </a:br>
            <a:r>
              <a:rPr lang="tr-TR" sz="1800" dirty="0" smtClean="0">
                <a:solidFill>
                  <a:schemeClr val="tx1"/>
                </a:solidFill>
                <a:latin typeface="Times New Roman" panose="02020603050405020304" pitchFamily="18" charset="0"/>
                <a:cs typeface="Times New Roman" panose="02020603050405020304" pitchFamily="18" charset="0"/>
              </a:rPr>
              <a:t/>
            </a:r>
            <a:br>
              <a:rPr lang="tr-TR" sz="1800" dirty="0" smtClean="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
            </a:r>
            <a:br>
              <a:rPr lang="tr-TR" sz="1600"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
            </a:r>
            <a:br>
              <a:rPr lang="tr-TR" sz="2000"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
            </a:r>
            <a:br>
              <a:rPr lang="tr-TR" sz="2000" dirty="0">
                <a:solidFill>
                  <a:schemeClr val="tx1"/>
                </a:solidFill>
                <a:latin typeface="Times New Roman" panose="02020603050405020304" pitchFamily="18" charset="0"/>
                <a:cs typeface="Times New Roman" panose="02020603050405020304" pitchFamily="18" charset="0"/>
              </a:rPr>
            </a:br>
            <a:r>
              <a:rPr lang="tr-TR" sz="2000" dirty="0">
                <a:latin typeface="Times New Roman" panose="02020603050405020304" pitchFamily="18" charset="0"/>
                <a:cs typeface="Times New Roman" panose="02020603050405020304" pitchFamily="18" charset="0"/>
              </a:rPr>
              <a:t/>
            </a:r>
            <a:br>
              <a:rPr lang="tr-TR" sz="2000" dirty="0">
                <a:latin typeface="Times New Roman" panose="02020603050405020304" pitchFamily="18" charset="0"/>
                <a:cs typeface="Times New Roman" panose="02020603050405020304" pitchFamily="18" charset="0"/>
              </a:rPr>
            </a:br>
            <a:endParaRPr lang="tr-TR" sz="2000" dirty="0">
              <a:latin typeface="Times New Roman" panose="02020603050405020304" pitchFamily="18" charset="0"/>
              <a:cs typeface="Times New Roman" panose="02020603050405020304" pitchFamily="18" charset="0"/>
            </a:endParaRPr>
          </a:p>
        </p:txBody>
      </p:sp>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835" y="1207093"/>
            <a:ext cx="469900" cy="469900"/>
          </a:xfrm>
          <a:prstGeom prst="rect">
            <a:avLst/>
          </a:prstGeom>
        </p:spPr>
      </p:pic>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533" y="2891960"/>
            <a:ext cx="469900" cy="469900"/>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7633" y="3857160"/>
            <a:ext cx="469900" cy="469900"/>
          </a:xfrm>
          <a:prstGeom prst="rect">
            <a:avLst/>
          </a:prstGeom>
        </p:spPr>
      </p:pic>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933" y="3044360"/>
            <a:ext cx="469900" cy="469900"/>
          </a:xfrm>
          <a:prstGeom prst="rect">
            <a:avLst/>
          </a:prstGeom>
        </p:spPr>
      </p:pic>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5370" y="5078180"/>
            <a:ext cx="469900" cy="469900"/>
          </a:xfrm>
          <a:prstGeom prst="rect">
            <a:avLst/>
          </a:prstGeom>
        </p:spPr>
      </p:pic>
    </p:spTree>
    <p:extLst>
      <p:ext uri="{BB962C8B-B14F-4D97-AF65-F5344CB8AC3E}">
        <p14:creationId xmlns:p14="http://schemas.microsoft.com/office/powerpoint/2010/main" val="34074323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Unvan 5"/>
          <p:cNvSpPr>
            <a:spLocks noGrp="1"/>
          </p:cNvSpPr>
          <p:nvPr>
            <p:ph type="title"/>
          </p:nvPr>
        </p:nvSpPr>
        <p:spPr>
          <a:xfrm>
            <a:off x="499533" y="174809"/>
            <a:ext cx="8483600" cy="5777257"/>
          </a:xfrm>
        </p:spPr>
        <p:txBody>
          <a:bodyPr>
            <a:normAutofit fontScale="90000"/>
          </a:bodyPr>
          <a:lstStyle/>
          <a:p>
            <a:r>
              <a:rPr lang="tr-TR" sz="1800" dirty="0">
                <a:solidFill>
                  <a:schemeClr val="tx1"/>
                </a:solidFill>
                <a:latin typeface="Times New Roman" panose="02020603050405020304" pitchFamily="18" charset="0"/>
                <a:cs typeface="Times New Roman" panose="02020603050405020304" pitchFamily="18" charset="0"/>
              </a:rPr>
              <a:t/>
            </a:r>
            <a:br>
              <a:rPr lang="tr-TR" sz="1800" dirty="0">
                <a:solidFill>
                  <a:schemeClr val="tx1"/>
                </a:solidFill>
                <a:latin typeface="Times New Roman" panose="02020603050405020304" pitchFamily="18" charset="0"/>
                <a:cs typeface="Times New Roman" panose="02020603050405020304" pitchFamily="18" charset="0"/>
              </a:rPr>
            </a:br>
            <a:r>
              <a:rPr lang="tr-TR" sz="1800" dirty="0" smtClean="0">
                <a:solidFill>
                  <a:schemeClr val="tx1"/>
                </a:solidFill>
                <a:latin typeface="Times New Roman" panose="02020603050405020304" pitchFamily="18" charset="0"/>
                <a:cs typeface="Times New Roman" panose="02020603050405020304" pitchFamily="18" charset="0"/>
              </a:rPr>
              <a:t/>
            </a:r>
            <a:br>
              <a:rPr lang="tr-TR" sz="1800" dirty="0" smtClean="0">
                <a:solidFill>
                  <a:schemeClr val="tx1"/>
                </a:solidFill>
                <a:latin typeface="Times New Roman" panose="02020603050405020304" pitchFamily="18" charset="0"/>
                <a:cs typeface="Times New Roman" panose="02020603050405020304" pitchFamily="18" charset="0"/>
              </a:rPr>
            </a:br>
            <a:r>
              <a:rPr lang="tr-TR" sz="1800" dirty="0" smtClean="0">
                <a:solidFill>
                  <a:schemeClr val="tx1"/>
                </a:solidFill>
                <a:latin typeface="Times New Roman" panose="02020603050405020304" pitchFamily="18" charset="0"/>
                <a:cs typeface="Times New Roman" panose="02020603050405020304" pitchFamily="18" charset="0"/>
              </a:rPr>
              <a:t>                                      </a:t>
            </a:r>
            <a:r>
              <a:rPr lang="tr-TR" sz="3300" b="1" dirty="0" smtClean="0">
                <a:solidFill>
                  <a:srgbClr val="00B0F0"/>
                </a:solidFill>
                <a:latin typeface="Times New Roman" panose="02020603050405020304" pitchFamily="18" charset="0"/>
                <a:cs typeface="Times New Roman" panose="02020603050405020304" pitchFamily="18" charset="0"/>
              </a:rPr>
              <a:t>Birim </a:t>
            </a:r>
            <a:r>
              <a:rPr lang="tr-TR" sz="3300" b="1" dirty="0">
                <a:solidFill>
                  <a:srgbClr val="00B0F0"/>
                </a:solidFill>
                <a:latin typeface="Times New Roman" panose="02020603050405020304" pitchFamily="18" charset="0"/>
                <a:cs typeface="Times New Roman" panose="02020603050405020304" pitchFamily="18" charset="0"/>
              </a:rPr>
              <a:t>Arşiv Standartları</a:t>
            </a:r>
            <a:r>
              <a:rPr lang="tr-TR" sz="3000" dirty="0">
                <a:solidFill>
                  <a:schemeClr val="tx1"/>
                </a:solidFill>
                <a:latin typeface="Times New Roman" panose="02020603050405020304" pitchFamily="18" charset="0"/>
                <a:cs typeface="Times New Roman" panose="02020603050405020304" pitchFamily="18" charset="0"/>
              </a:rPr>
              <a:t/>
            </a:r>
            <a:br>
              <a:rPr lang="tr-TR" sz="3000" dirty="0">
                <a:solidFill>
                  <a:schemeClr val="tx1"/>
                </a:solidFill>
                <a:latin typeface="Times New Roman" panose="02020603050405020304" pitchFamily="18" charset="0"/>
                <a:cs typeface="Times New Roman" panose="02020603050405020304" pitchFamily="18" charset="0"/>
              </a:rPr>
            </a:br>
            <a:r>
              <a:rPr lang="tr-TR" sz="1800" dirty="0" smtClean="0">
                <a:solidFill>
                  <a:schemeClr val="tx1"/>
                </a:solidFill>
                <a:latin typeface="Times New Roman" panose="02020603050405020304" pitchFamily="18" charset="0"/>
                <a:cs typeface="Times New Roman" panose="02020603050405020304" pitchFamily="18" charset="0"/>
              </a:rPr>
              <a:t/>
            </a:r>
            <a:br>
              <a:rPr lang="tr-TR" sz="1800" dirty="0" smtClean="0">
                <a:solidFill>
                  <a:schemeClr val="tx1"/>
                </a:solidFill>
                <a:latin typeface="Times New Roman" panose="02020603050405020304" pitchFamily="18" charset="0"/>
                <a:cs typeface="Times New Roman" panose="02020603050405020304" pitchFamily="18" charset="0"/>
              </a:rPr>
            </a:br>
            <a:r>
              <a:rPr lang="tr-TR" sz="2400" dirty="0">
                <a:solidFill>
                  <a:schemeClr val="tx1"/>
                </a:solidFill>
                <a:latin typeface="Times New Roman" panose="02020603050405020304" pitchFamily="18" charset="0"/>
                <a:cs typeface="Times New Roman" panose="02020603050405020304" pitchFamily="18" charset="0"/>
              </a:rPr>
              <a:t>	</a:t>
            </a:r>
            <a:r>
              <a:rPr lang="tr-TR" sz="2400" dirty="0" smtClean="0">
                <a:solidFill>
                  <a:schemeClr val="tx1"/>
                </a:solidFill>
                <a:latin typeface="Times New Roman" panose="02020603050405020304" pitchFamily="18" charset="0"/>
                <a:cs typeface="Times New Roman" panose="02020603050405020304" pitchFamily="18" charset="0"/>
              </a:rPr>
              <a:t>Arşiv hizmetlerinin yürütülmesinde; YÖK Saklama Süreli Standart Dosya Planı ve Devlet Arşivleri Başkanlığı Saklama Süreli Standart Dosya Planı ve  Saklama Planı Tespit Çalışmaları  kapsamınsa </a:t>
            </a:r>
            <a:r>
              <a:rPr lang="tr-TR" sz="2400" b="1" i="1" dirty="0" smtClean="0">
                <a:solidFill>
                  <a:srgbClr val="FF0000"/>
                </a:solidFill>
                <a:latin typeface="Times New Roman" panose="02020603050405020304" pitchFamily="18" charset="0"/>
                <a:cs typeface="Times New Roman" panose="02020603050405020304" pitchFamily="18" charset="0"/>
              </a:rPr>
              <a:t>«SAÜ Arşiv Rehberi» </a:t>
            </a:r>
            <a:r>
              <a:rPr lang="tr-TR" sz="2400" dirty="0" smtClean="0">
                <a:solidFill>
                  <a:schemeClr val="tx1"/>
                </a:solidFill>
                <a:latin typeface="Times New Roman" panose="02020603050405020304" pitchFamily="18" charset="0"/>
                <a:cs typeface="Times New Roman" panose="02020603050405020304" pitchFamily="18" charset="0"/>
              </a:rPr>
              <a:t>hazırlanmıştır. Bu rehbere göre kurum ve birim arşivlerinde saklama sürelerini dolduran evraklar imhaya alınacaktır. Dosya kodları standart Dosya Planına göre doğru olacak şekilde verilmelidir. Birim Arşiv Sorumluları bu rehberi PDF çıktısı alarak; kitapçık olarak kullanabilirler.</a:t>
            </a:r>
            <a:br>
              <a:rPr lang="tr-TR" sz="2400" dirty="0" smtClean="0">
                <a:solidFill>
                  <a:schemeClr val="tx1"/>
                </a:solidFill>
                <a:latin typeface="Times New Roman" panose="02020603050405020304" pitchFamily="18" charset="0"/>
                <a:cs typeface="Times New Roman" panose="02020603050405020304" pitchFamily="18" charset="0"/>
              </a:rPr>
            </a:br>
            <a:r>
              <a:rPr lang="tr-TR" sz="2400" dirty="0">
                <a:solidFill>
                  <a:schemeClr val="tx1"/>
                </a:solidFill>
                <a:latin typeface="Times New Roman" panose="02020603050405020304" pitchFamily="18" charset="0"/>
                <a:cs typeface="Times New Roman" panose="02020603050405020304" pitchFamily="18" charset="0"/>
              </a:rPr>
              <a:t/>
            </a:r>
            <a:br>
              <a:rPr lang="tr-TR" sz="2400" dirty="0">
                <a:solidFill>
                  <a:schemeClr val="tx1"/>
                </a:solidFill>
                <a:latin typeface="Times New Roman" panose="02020603050405020304" pitchFamily="18" charset="0"/>
                <a:cs typeface="Times New Roman" panose="02020603050405020304" pitchFamily="18" charset="0"/>
              </a:rPr>
            </a:br>
            <a:r>
              <a:rPr lang="tr-TR" sz="2400" dirty="0">
                <a:solidFill>
                  <a:schemeClr val="tx1"/>
                </a:solidFill>
                <a:latin typeface="Times New Roman" panose="02020603050405020304" pitchFamily="18" charset="0"/>
                <a:cs typeface="Times New Roman" panose="02020603050405020304" pitchFamily="18" charset="0"/>
              </a:rPr>
              <a:t>	</a:t>
            </a:r>
            <a:r>
              <a:rPr lang="tr-TR" sz="2400" b="1" dirty="0" smtClean="0">
                <a:solidFill>
                  <a:srgbClr val="FF0000"/>
                </a:solidFill>
                <a:latin typeface="Times New Roman" panose="02020603050405020304" pitchFamily="18" charset="0"/>
                <a:cs typeface="Times New Roman" panose="02020603050405020304" pitchFamily="18" charset="0"/>
              </a:rPr>
              <a:t>Birimlerde Arşiv Koordinatörlüğünün bilgisi olmadan belge/dosya imha edilmeyecektir.</a:t>
            </a:r>
            <a:br>
              <a:rPr lang="tr-TR" sz="2400" b="1" dirty="0" smtClean="0">
                <a:solidFill>
                  <a:srgbClr val="FF0000"/>
                </a:solidFill>
                <a:latin typeface="Times New Roman" panose="02020603050405020304" pitchFamily="18" charset="0"/>
                <a:cs typeface="Times New Roman" panose="02020603050405020304" pitchFamily="18" charset="0"/>
              </a:rPr>
            </a:br>
            <a:r>
              <a:rPr lang="tr-TR" sz="2400" dirty="0" smtClean="0">
                <a:solidFill>
                  <a:schemeClr val="tx1"/>
                </a:solidFill>
                <a:latin typeface="Times New Roman" panose="02020603050405020304" pitchFamily="18" charset="0"/>
                <a:cs typeface="Times New Roman" panose="02020603050405020304" pitchFamily="18" charset="0"/>
              </a:rPr>
              <a:t/>
            </a:r>
            <a:br>
              <a:rPr lang="tr-TR" sz="2400" dirty="0" smtClean="0">
                <a:solidFill>
                  <a:schemeClr val="tx1"/>
                </a:solidFill>
                <a:latin typeface="Times New Roman" panose="02020603050405020304" pitchFamily="18" charset="0"/>
                <a:cs typeface="Times New Roman" panose="02020603050405020304" pitchFamily="18" charset="0"/>
              </a:rPr>
            </a:br>
            <a:r>
              <a:rPr lang="tr-TR" sz="2400" dirty="0" smtClean="0">
                <a:solidFill>
                  <a:srgbClr val="FF0000"/>
                </a:solidFill>
                <a:latin typeface="Times New Roman" panose="02020603050405020304" pitchFamily="18" charset="0"/>
                <a:cs typeface="Times New Roman" panose="02020603050405020304" pitchFamily="18" charset="0"/>
              </a:rPr>
              <a:t/>
            </a:r>
            <a:br>
              <a:rPr lang="tr-TR" sz="2400" dirty="0" smtClean="0">
                <a:solidFill>
                  <a:srgbClr val="FF0000"/>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
            </a:r>
            <a:br>
              <a:rPr lang="tr-TR" sz="1600"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
            </a:r>
            <a:br>
              <a:rPr lang="tr-TR" sz="2000"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
            </a:r>
            <a:br>
              <a:rPr lang="tr-TR" sz="2000" dirty="0">
                <a:solidFill>
                  <a:schemeClr val="tx1"/>
                </a:solidFill>
                <a:latin typeface="Times New Roman" panose="02020603050405020304" pitchFamily="18" charset="0"/>
                <a:cs typeface="Times New Roman" panose="02020603050405020304" pitchFamily="18" charset="0"/>
              </a:rPr>
            </a:br>
            <a:r>
              <a:rPr lang="tr-TR" sz="2000" dirty="0">
                <a:latin typeface="Times New Roman" panose="02020603050405020304" pitchFamily="18" charset="0"/>
                <a:cs typeface="Times New Roman" panose="02020603050405020304" pitchFamily="18" charset="0"/>
              </a:rPr>
              <a:t/>
            </a:r>
            <a:br>
              <a:rPr lang="tr-TR" sz="2000" dirty="0">
                <a:latin typeface="Times New Roman" panose="02020603050405020304" pitchFamily="18" charset="0"/>
                <a:cs typeface="Times New Roman" panose="02020603050405020304" pitchFamily="18" charset="0"/>
              </a:rPr>
            </a:br>
            <a:endParaRPr lang="tr-TR" sz="2000" dirty="0">
              <a:latin typeface="Times New Roman" panose="02020603050405020304" pitchFamily="18" charset="0"/>
              <a:cs typeface="Times New Roman" panose="02020603050405020304" pitchFamily="18" charset="0"/>
            </a:endParaRPr>
          </a:p>
        </p:txBody>
      </p:sp>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5733" y="1173227"/>
            <a:ext cx="469900" cy="469900"/>
          </a:xfrm>
          <a:prstGeom prst="rect">
            <a:avLst/>
          </a:prstGeom>
        </p:spPr>
      </p:pic>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5733" y="4238160"/>
            <a:ext cx="469900" cy="469900"/>
          </a:xfrm>
          <a:prstGeom prst="rect">
            <a:avLst/>
          </a:prstGeom>
        </p:spPr>
      </p:pic>
    </p:spTree>
    <p:extLst>
      <p:ext uri="{BB962C8B-B14F-4D97-AF65-F5344CB8AC3E}">
        <p14:creationId xmlns:p14="http://schemas.microsoft.com/office/powerpoint/2010/main" val="41695081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Unvan 5"/>
          <p:cNvSpPr>
            <a:spLocks noGrp="1"/>
          </p:cNvSpPr>
          <p:nvPr>
            <p:ph type="title"/>
          </p:nvPr>
        </p:nvSpPr>
        <p:spPr>
          <a:xfrm>
            <a:off x="499533" y="174809"/>
            <a:ext cx="8483600" cy="5777257"/>
          </a:xfrm>
        </p:spPr>
        <p:txBody>
          <a:bodyPr>
            <a:normAutofit fontScale="90000"/>
          </a:bodyPr>
          <a:lstStyle/>
          <a:p>
            <a:r>
              <a:rPr lang="tr-TR" sz="1800" dirty="0">
                <a:solidFill>
                  <a:schemeClr val="tx1"/>
                </a:solidFill>
                <a:latin typeface="Times New Roman" panose="02020603050405020304" pitchFamily="18" charset="0"/>
                <a:cs typeface="Times New Roman" panose="02020603050405020304" pitchFamily="18" charset="0"/>
              </a:rPr>
              <a:t/>
            </a:r>
            <a:br>
              <a:rPr lang="tr-TR" sz="1800" dirty="0">
                <a:solidFill>
                  <a:schemeClr val="tx1"/>
                </a:solidFill>
                <a:latin typeface="Times New Roman" panose="02020603050405020304" pitchFamily="18" charset="0"/>
                <a:cs typeface="Times New Roman" panose="02020603050405020304" pitchFamily="18" charset="0"/>
              </a:rPr>
            </a:br>
            <a:r>
              <a:rPr lang="tr-TR" sz="1800" dirty="0" smtClean="0">
                <a:solidFill>
                  <a:schemeClr val="tx1"/>
                </a:solidFill>
                <a:latin typeface="Times New Roman" panose="02020603050405020304" pitchFamily="18" charset="0"/>
                <a:cs typeface="Times New Roman" panose="02020603050405020304" pitchFamily="18" charset="0"/>
              </a:rPr>
              <a:t/>
            </a:r>
            <a:br>
              <a:rPr lang="tr-TR" sz="1800" dirty="0" smtClean="0">
                <a:solidFill>
                  <a:schemeClr val="tx1"/>
                </a:solidFill>
                <a:latin typeface="Times New Roman" panose="02020603050405020304" pitchFamily="18" charset="0"/>
                <a:cs typeface="Times New Roman" panose="02020603050405020304" pitchFamily="18" charset="0"/>
              </a:rPr>
            </a:br>
            <a:r>
              <a:rPr lang="tr-TR" sz="1800" dirty="0" smtClean="0">
                <a:solidFill>
                  <a:schemeClr val="tx1"/>
                </a:solidFill>
                <a:latin typeface="Times New Roman" panose="02020603050405020304" pitchFamily="18" charset="0"/>
                <a:cs typeface="Times New Roman" panose="02020603050405020304" pitchFamily="18" charset="0"/>
              </a:rPr>
              <a:t>                                      </a:t>
            </a:r>
            <a:r>
              <a:rPr lang="tr-TR" sz="3300" b="1" dirty="0" smtClean="0">
                <a:solidFill>
                  <a:srgbClr val="00B0F0"/>
                </a:solidFill>
                <a:latin typeface="Times New Roman" panose="02020603050405020304" pitchFamily="18" charset="0"/>
                <a:cs typeface="Times New Roman" panose="02020603050405020304" pitchFamily="18" charset="0"/>
              </a:rPr>
              <a:t>Birim </a:t>
            </a:r>
            <a:r>
              <a:rPr lang="tr-TR" sz="3300" b="1" dirty="0">
                <a:solidFill>
                  <a:srgbClr val="00B0F0"/>
                </a:solidFill>
                <a:latin typeface="Times New Roman" panose="02020603050405020304" pitchFamily="18" charset="0"/>
                <a:cs typeface="Times New Roman" panose="02020603050405020304" pitchFamily="18" charset="0"/>
              </a:rPr>
              <a:t>Arşiv Standartları</a:t>
            </a:r>
            <a:r>
              <a:rPr lang="tr-TR" sz="3000" dirty="0">
                <a:solidFill>
                  <a:schemeClr val="tx1"/>
                </a:solidFill>
                <a:latin typeface="Times New Roman" panose="02020603050405020304" pitchFamily="18" charset="0"/>
                <a:cs typeface="Times New Roman" panose="02020603050405020304" pitchFamily="18" charset="0"/>
              </a:rPr>
              <a:t/>
            </a:r>
            <a:br>
              <a:rPr lang="tr-TR" sz="3000" dirty="0">
                <a:solidFill>
                  <a:schemeClr val="tx1"/>
                </a:solidFill>
                <a:latin typeface="Times New Roman" panose="02020603050405020304" pitchFamily="18" charset="0"/>
                <a:cs typeface="Times New Roman" panose="02020603050405020304" pitchFamily="18" charset="0"/>
              </a:rPr>
            </a:br>
            <a:r>
              <a:rPr lang="tr-TR" sz="1800" dirty="0" smtClean="0">
                <a:solidFill>
                  <a:schemeClr val="tx1"/>
                </a:solidFill>
                <a:latin typeface="Times New Roman" panose="02020603050405020304" pitchFamily="18" charset="0"/>
                <a:cs typeface="Times New Roman" panose="02020603050405020304" pitchFamily="18" charset="0"/>
              </a:rPr>
              <a:t/>
            </a:r>
            <a:br>
              <a:rPr lang="tr-TR" sz="1800" dirty="0" smtClean="0">
                <a:solidFill>
                  <a:schemeClr val="tx1"/>
                </a:solidFill>
                <a:latin typeface="Times New Roman" panose="02020603050405020304" pitchFamily="18" charset="0"/>
                <a:cs typeface="Times New Roman" panose="02020603050405020304" pitchFamily="18" charset="0"/>
              </a:rPr>
            </a:br>
            <a:r>
              <a:rPr lang="tr-TR" sz="2400" dirty="0" smtClean="0">
                <a:solidFill>
                  <a:schemeClr val="tx1"/>
                </a:solidFill>
                <a:latin typeface="Times New Roman" panose="02020603050405020304" pitchFamily="18" charset="0"/>
                <a:cs typeface="Times New Roman" panose="02020603050405020304" pitchFamily="18" charset="0"/>
              </a:rPr>
              <a:t/>
            </a:r>
            <a:br>
              <a:rPr lang="tr-TR" sz="2400" dirty="0" smtClean="0">
                <a:solidFill>
                  <a:schemeClr val="tx1"/>
                </a:solidFill>
                <a:latin typeface="Times New Roman" panose="02020603050405020304" pitchFamily="18" charset="0"/>
                <a:cs typeface="Times New Roman" panose="02020603050405020304" pitchFamily="18" charset="0"/>
              </a:rPr>
            </a:br>
            <a:r>
              <a:rPr lang="tr-TR" sz="2400" dirty="0">
                <a:solidFill>
                  <a:schemeClr val="tx1"/>
                </a:solidFill>
                <a:latin typeface="Times New Roman" panose="02020603050405020304" pitchFamily="18" charset="0"/>
                <a:cs typeface="Times New Roman" panose="02020603050405020304" pitchFamily="18" charset="0"/>
              </a:rPr>
              <a:t>	</a:t>
            </a:r>
            <a:r>
              <a:rPr lang="tr-TR" sz="2400" dirty="0" smtClean="0">
                <a:solidFill>
                  <a:schemeClr val="tx1"/>
                </a:solidFill>
                <a:latin typeface="Times New Roman" panose="02020603050405020304" pitchFamily="18" charset="0"/>
                <a:cs typeface="Times New Roman" panose="02020603050405020304" pitchFamily="18" charset="0"/>
              </a:rPr>
              <a:t>Sakarya Üniversitesi Birim Arşivleri standart düzende oluşturulacaktır.(Örneğin; İki Birimde örnek Birim Arşiv çalışması yapmak-pilot uygulama)</a:t>
            </a:r>
            <a:br>
              <a:rPr lang="tr-TR" sz="2400" dirty="0" smtClean="0">
                <a:solidFill>
                  <a:schemeClr val="tx1"/>
                </a:solidFill>
                <a:latin typeface="Times New Roman" panose="02020603050405020304" pitchFamily="18" charset="0"/>
                <a:cs typeface="Times New Roman" panose="02020603050405020304" pitchFamily="18" charset="0"/>
              </a:rPr>
            </a:br>
            <a:r>
              <a:rPr lang="tr-TR" sz="2400" dirty="0" smtClean="0">
                <a:solidFill>
                  <a:schemeClr val="tx1"/>
                </a:solidFill>
                <a:latin typeface="Times New Roman" panose="02020603050405020304" pitchFamily="18" charset="0"/>
                <a:cs typeface="Times New Roman" panose="02020603050405020304" pitchFamily="18" charset="0"/>
              </a:rPr>
              <a:t/>
            </a:r>
            <a:br>
              <a:rPr lang="tr-TR" sz="2400" dirty="0" smtClean="0">
                <a:solidFill>
                  <a:schemeClr val="tx1"/>
                </a:solidFill>
                <a:latin typeface="Times New Roman" panose="02020603050405020304" pitchFamily="18" charset="0"/>
                <a:cs typeface="Times New Roman" panose="02020603050405020304" pitchFamily="18" charset="0"/>
              </a:rPr>
            </a:br>
            <a:r>
              <a:rPr lang="tr-TR" sz="2400" dirty="0">
                <a:solidFill>
                  <a:schemeClr val="tx1"/>
                </a:solidFill>
                <a:latin typeface="Times New Roman" panose="02020603050405020304" pitchFamily="18" charset="0"/>
                <a:cs typeface="Times New Roman" panose="02020603050405020304" pitchFamily="18" charset="0"/>
              </a:rPr>
              <a:t>	</a:t>
            </a:r>
            <a:r>
              <a:rPr lang="tr-TR" sz="2400" dirty="0" smtClean="0">
                <a:solidFill>
                  <a:schemeClr val="tx1"/>
                </a:solidFill>
                <a:latin typeface="Times New Roman" panose="02020603050405020304" pitchFamily="18" charset="0"/>
                <a:cs typeface="Times New Roman" panose="02020603050405020304" pitchFamily="18" charset="0"/>
              </a:rPr>
              <a:t>Kurum Arşiv Binası oluşturulduktan sonra birimde saklama süresini dolduran evraklar Kurum Arşivine devredilecektir. Arşiv Koordinatörlüğü tarafından 15 yılda bir kurullar, kararlar (050) Devlet Arşivleri Başkanlığına kurum için ayrılan depolara götürülerek Devlet Arşivleri Başkanlığına devredilecektir.</a:t>
            </a:r>
            <a:r>
              <a:rPr lang="tr-TR" sz="2400" dirty="0" smtClean="0">
                <a:solidFill>
                  <a:srgbClr val="FF0000"/>
                </a:solidFill>
                <a:latin typeface="Times New Roman" panose="02020603050405020304" pitchFamily="18" charset="0"/>
                <a:cs typeface="Times New Roman" panose="02020603050405020304" pitchFamily="18" charset="0"/>
              </a:rPr>
              <a:t/>
            </a:r>
            <a:br>
              <a:rPr lang="tr-TR" sz="2400" dirty="0" smtClean="0">
                <a:solidFill>
                  <a:srgbClr val="FF0000"/>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
            </a:r>
            <a:br>
              <a:rPr lang="tr-TR" sz="1600"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
            </a:r>
            <a:br>
              <a:rPr lang="tr-TR" sz="2000"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
            </a:r>
            <a:br>
              <a:rPr lang="tr-TR" sz="2000" dirty="0">
                <a:solidFill>
                  <a:schemeClr val="tx1"/>
                </a:solidFill>
                <a:latin typeface="Times New Roman" panose="02020603050405020304" pitchFamily="18" charset="0"/>
                <a:cs typeface="Times New Roman" panose="02020603050405020304" pitchFamily="18" charset="0"/>
              </a:rPr>
            </a:br>
            <a:r>
              <a:rPr lang="tr-TR" sz="2000" dirty="0">
                <a:latin typeface="Times New Roman" panose="02020603050405020304" pitchFamily="18" charset="0"/>
                <a:cs typeface="Times New Roman" panose="02020603050405020304" pitchFamily="18" charset="0"/>
              </a:rPr>
              <a:t/>
            </a:r>
            <a:br>
              <a:rPr lang="tr-TR" sz="2000" dirty="0">
                <a:latin typeface="Times New Roman" panose="02020603050405020304" pitchFamily="18" charset="0"/>
                <a:cs typeface="Times New Roman" panose="02020603050405020304" pitchFamily="18" charset="0"/>
              </a:rPr>
            </a:br>
            <a:endParaRPr lang="tr-TR" sz="2000" dirty="0">
              <a:latin typeface="Times New Roman" panose="02020603050405020304" pitchFamily="18" charset="0"/>
              <a:cs typeface="Times New Roman" panose="02020603050405020304" pitchFamily="18" charset="0"/>
            </a:endParaRPr>
          </a:p>
        </p:txBody>
      </p:sp>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5733" y="1520361"/>
            <a:ext cx="469900" cy="469900"/>
          </a:xfrm>
          <a:prstGeom prst="rect">
            <a:avLst/>
          </a:prstGeom>
        </p:spPr>
      </p:pic>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5733" y="2865913"/>
            <a:ext cx="469900" cy="469900"/>
          </a:xfrm>
          <a:prstGeom prst="rect">
            <a:avLst/>
          </a:prstGeom>
        </p:spPr>
      </p:pic>
    </p:spTree>
    <p:extLst>
      <p:ext uri="{BB962C8B-B14F-4D97-AF65-F5344CB8AC3E}">
        <p14:creationId xmlns:p14="http://schemas.microsoft.com/office/powerpoint/2010/main" val="32715637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Unvan 5"/>
          <p:cNvSpPr>
            <a:spLocks noGrp="1"/>
          </p:cNvSpPr>
          <p:nvPr>
            <p:ph type="title"/>
          </p:nvPr>
        </p:nvSpPr>
        <p:spPr>
          <a:xfrm>
            <a:off x="134471" y="174811"/>
            <a:ext cx="8836107" cy="2881656"/>
          </a:xfrm>
        </p:spPr>
        <p:txBody>
          <a:bodyPr>
            <a:normAutofit/>
          </a:bodyPr>
          <a:lstStyle/>
          <a:p>
            <a:pPr algn="ctr"/>
            <a:r>
              <a:rPr lang="tr-TR" sz="3000" b="1" dirty="0" err="1" smtClean="0">
                <a:solidFill>
                  <a:srgbClr val="00B0F0"/>
                </a:solidFill>
                <a:latin typeface="Times New Roman" panose="02020603050405020304" pitchFamily="18" charset="0"/>
                <a:cs typeface="Times New Roman" panose="02020603050405020304" pitchFamily="18" charset="0"/>
              </a:rPr>
              <a:t>SAÜ’de</a:t>
            </a:r>
            <a:r>
              <a:rPr lang="tr-TR" sz="3000" b="1" dirty="0" smtClean="0">
                <a:solidFill>
                  <a:srgbClr val="00B0F0"/>
                </a:solidFill>
                <a:latin typeface="Times New Roman" panose="02020603050405020304" pitchFamily="18" charset="0"/>
                <a:cs typeface="Times New Roman" panose="02020603050405020304" pitchFamily="18" charset="0"/>
              </a:rPr>
              <a:t> </a:t>
            </a:r>
            <a:r>
              <a:rPr lang="tr-TR" sz="3000" b="1" dirty="0">
                <a:solidFill>
                  <a:srgbClr val="00B0F0"/>
                </a:solidFill>
                <a:latin typeface="Times New Roman" panose="02020603050405020304" pitchFamily="18" charset="0"/>
                <a:cs typeface="Times New Roman" panose="02020603050405020304" pitchFamily="18" charset="0"/>
              </a:rPr>
              <a:t>Birim Arşivlerimizin Durumu Nedir?</a:t>
            </a:r>
          </a:p>
        </p:txBody>
      </p:sp>
      <p:sp>
        <p:nvSpPr>
          <p:cNvPr id="4" name="Dikdörtgen 3"/>
          <p:cNvSpPr/>
          <p:nvPr/>
        </p:nvSpPr>
        <p:spPr>
          <a:xfrm>
            <a:off x="279399" y="3056467"/>
            <a:ext cx="8551334" cy="3016210"/>
          </a:xfrm>
          <a:prstGeom prst="rect">
            <a:avLst/>
          </a:prstGeom>
        </p:spPr>
        <p:txBody>
          <a:bodyPr wrap="square">
            <a:spAutoFit/>
          </a:bodyPr>
          <a:lstStyle/>
          <a:p>
            <a:pPr algn="just"/>
            <a:r>
              <a:rPr lang="tr-TR" sz="1500" b="1" i="1" dirty="0">
                <a:solidFill>
                  <a:srgbClr val="00B0F0"/>
                </a:solidFill>
                <a:latin typeface="Times New Roman" panose="02020603050405020304" pitchFamily="18" charset="0"/>
                <a:cs typeface="Times New Roman" panose="02020603050405020304" pitchFamily="18" charset="0"/>
              </a:rPr>
              <a:t>*Birim Arşivlerinin uygun olmayan alanlarda kurulması</a:t>
            </a:r>
          </a:p>
          <a:p>
            <a:pPr algn="just"/>
            <a:r>
              <a:rPr lang="tr-TR" sz="1500" b="1" i="1" dirty="0">
                <a:solidFill>
                  <a:srgbClr val="00B0F0"/>
                </a:solidFill>
                <a:latin typeface="Times New Roman" panose="02020603050405020304" pitchFamily="18" charset="0"/>
                <a:cs typeface="Times New Roman" panose="02020603050405020304" pitchFamily="18" charset="0"/>
              </a:rPr>
              <a:t>Örneğin;</a:t>
            </a:r>
          </a:p>
          <a:p>
            <a:pPr algn="just"/>
            <a:r>
              <a:rPr lang="tr-TR" sz="1500" dirty="0">
                <a:solidFill>
                  <a:srgbClr val="000000"/>
                </a:solidFill>
                <a:latin typeface="Times New Roman" panose="02020603050405020304" pitchFamily="18" charset="0"/>
                <a:cs typeface="Times New Roman" panose="02020603050405020304" pitchFamily="18" charset="0"/>
              </a:rPr>
              <a:t>-Eğitim Fak. bodrum katı(nem/rutubet/havalandırma/haşere)</a:t>
            </a:r>
          </a:p>
          <a:p>
            <a:pPr algn="just"/>
            <a:r>
              <a:rPr lang="tr-TR" sz="1500" dirty="0">
                <a:solidFill>
                  <a:srgbClr val="000000"/>
                </a:solidFill>
                <a:latin typeface="Times New Roman" panose="02020603050405020304" pitchFamily="18" charset="0"/>
                <a:cs typeface="Times New Roman" panose="02020603050405020304" pitchFamily="18" charset="0"/>
              </a:rPr>
              <a:t>-İşletme Fak. bodrum katı(nem/rutubet/havalandırma/haşere)</a:t>
            </a:r>
          </a:p>
          <a:p>
            <a:pPr algn="just"/>
            <a:r>
              <a:rPr lang="tr-TR" sz="1500" dirty="0">
                <a:solidFill>
                  <a:srgbClr val="000000"/>
                </a:solidFill>
                <a:latin typeface="Times New Roman" panose="02020603050405020304" pitchFamily="18" charset="0"/>
                <a:cs typeface="Times New Roman" panose="02020603050405020304" pitchFamily="18" charset="0"/>
              </a:rPr>
              <a:t>-Öğrenci İşleri </a:t>
            </a:r>
            <a:r>
              <a:rPr lang="tr-TR" sz="1500" dirty="0" err="1">
                <a:solidFill>
                  <a:srgbClr val="000000"/>
                </a:solidFill>
                <a:latin typeface="Times New Roman" panose="02020603050405020304" pitchFamily="18" charset="0"/>
                <a:cs typeface="Times New Roman" panose="02020603050405020304" pitchFamily="18" charset="0"/>
              </a:rPr>
              <a:t>Dai.Başk</a:t>
            </a:r>
            <a:r>
              <a:rPr lang="tr-TR" sz="1500" dirty="0">
                <a:solidFill>
                  <a:srgbClr val="000000"/>
                </a:solidFill>
                <a:latin typeface="Times New Roman" panose="02020603050405020304" pitchFamily="18" charset="0"/>
                <a:cs typeface="Times New Roman" panose="02020603050405020304" pitchFamily="18" charset="0"/>
              </a:rPr>
              <a:t>.(nem/rutubet/havalandırma/haşere/Lavabo/Özlük Dosyaları)</a:t>
            </a:r>
          </a:p>
          <a:p>
            <a:pPr algn="just"/>
            <a:r>
              <a:rPr lang="tr-TR" sz="1500" dirty="0">
                <a:solidFill>
                  <a:srgbClr val="000000"/>
                </a:solidFill>
                <a:latin typeface="Times New Roman" panose="02020603050405020304" pitchFamily="18" charset="0"/>
                <a:cs typeface="Times New Roman" panose="02020603050405020304" pitchFamily="18" charset="0"/>
              </a:rPr>
              <a:t>-Yapı İşleri ve </a:t>
            </a:r>
            <a:r>
              <a:rPr lang="tr-TR" sz="1500" dirty="0" err="1">
                <a:solidFill>
                  <a:srgbClr val="000000"/>
                </a:solidFill>
                <a:latin typeface="Times New Roman" panose="02020603050405020304" pitchFamily="18" charset="0"/>
                <a:cs typeface="Times New Roman" panose="02020603050405020304" pitchFamily="18" charset="0"/>
              </a:rPr>
              <a:t>Tekn.Dai.Başk</a:t>
            </a:r>
            <a:r>
              <a:rPr lang="tr-TR" sz="1500" dirty="0">
                <a:solidFill>
                  <a:srgbClr val="000000"/>
                </a:solidFill>
                <a:latin typeface="Times New Roman" panose="02020603050405020304" pitchFamily="18" charset="0"/>
                <a:cs typeface="Times New Roman" panose="02020603050405020304" pitchFamily="18" charset="0"/>
              </a:rPr>
              <a:t>.(nem/rutubet/havalandırma/haşere/konteyner/Projeler)</a:t>
            </a:r>
          </a:p>
          <a:p>
            <a:pPr algn="just"/>
            <a:r>
              <a:rPr lang="tr-TR" sz="1500" dirty="0">
                <a:solidFill>
                  <a:srgbClr val="000000"/>
                </a:solidFill>
                <a:latin typeface="Times New Roman" panose="02020603050405020304" pitchFamily="18" charset="0"/>
                <a:cs typeface="Times New Roman" panose="02020603050405020304" pitchFamily="18" charset="0"/>
              </a:rPr>
              <a:t>-Personel Dairesi </a:t>
            </a:r>
            <a:r>
              <a:rPr lang="tr-TR" sz="1500" dirty="0" err="1">
                <a:solidFill>
                  <a:srgbClr val="000000"/>
                </a:solidFill>
                <a:latin typeface="Times New Roman" panose="02020603050405020304" pitchFamily="18" charset="0"/>
                <a:cs typeface="Times New Roman" panose="02020603050405020304" pitchFamily="18" charset="0"/>
              </a:rPr>
              <a:t>Başk</a:t>
            </a:r>
            <a:r>
              <a:rPr lang="tr-TR" sz="1500" dirty="0">
                <a:solidFill>
                  <a:srgbClr val="000000"/>
                </a:solidFill>
                <a:latin typeface="Times New Roman" panose="02020603050405020304" pitchFamily="18" charset="0"/>
                <a:cs typeface="Times New Roman" panose="02020603050405020304" pitchFamily="18" charset="0"/>
              </a:rPr>
              <a:t>.(nem/rutubet/havalandırma/haşere/bodrum katı/Özlük Dosyaları)</a:t>
            </a:r>
          </a:p>
          <a:p>
            <a:pPr algn="just"/>
            <a:r>
              <a:rPr lang="tr-TR" sz="1500" dirty="0">
                <a:solidFill>
                  <a:srgbClr val="000000"/>
                </a:solidFill>
                <a:latin typeface="Times New Roman" panose="02020603050405020304" pitchFamily="18" charset="0"/>
                <a:cs typeface="Times New Roman" panose="02020603050405020304" pitchFamily="18" charset="0"/>
              </a:rPr>
              <a:t>-Sağlık Hizmetleri MYO(nem/rutubet/havalandırma/haşere)</a:t>
            </a:r>
          </a:p>
          <a:p>
            <a:pPr algn="just"/>
            <a:r>
              <a:rPr lang="tr-TR" sz="1500" dirty="0" smtClean="0">
                <a:solidFill>
                  <a:srgbClr val="000000"/>
                </a:solidFill>
                <a:latin typeface="Times New Roman" panose="02020603050405020304" pitchFamily="18" charset="0"/>
                <a:cs typeface="Times New Roman" panose="02020603050405020304" pitchFamily="18" charset="0"/>
              </a:rPr>
              <a:t>-</a:t>
            </a:r>
            <a:r>
              <a:rPr lang="tr-TR" sz="1500" dirty="0">
                <a:solidFill>
                  <a:srgbClr val="000000"/>
                </a:solidFill>
                <a:latin typeface="Times New Roman" panose="02020603050405020304" pitchFamily="18" charset="0"/>
                <a:cs typeface="Times New Roman" panose="02020603050405020304" pitchFamily="18" charset="0"/>
              </a:rPr>
              <a:t>İletişim </a:t>
            </a:r>
            <a:r>
              <a:rPr lang="tr-TR" sz="1500" dirty="0" smtClean="0">
                <a:solidFill>
                  <a:srgbClr val="000000"/>
                </a:solidFill>
                <a:latin typeface="Times New Roman" panose="02020603050405020304" pitchFamily="18" charset="0"/>
                <a:cs typeface="Times New Roman" panose="02020603050405020304" pitchFamily="18" charset="0"/>
              </a:rPr>
              <a:t>Koordinatörlüğü (</a:t>
            </a:r>
            <a:r>
              <a:rPr lang="tr-TR" sz="1500" dirty="0">
                <a:solidFill>
                  <a:srgbClr val="000000"/>
                </a:solidFill>
                <a:latin typeface="Times New Roman" panose="02020603050405020304" pitchFamily="18" charset="0"/>
                <a:cs typeface="Times New Roman" panose="02020603050405020304" pitchFamily="18" charset="0"/>
              </a:rPr>
              <a:t>nem/rutubet/havalandırma/haşere)</a:t>
            </a:r>
          </a:p>
          <a:p>
            <a:pPr algn="just"/>
            <a:r>
              <a:rPr lang="tr-TR" sz="1500" dirty="0">
                <a:solidFill>
                  <a:srgbClr val="000000"/>
                </a:solidFill>
                <a:latin typeface="Times New Roman" panose="02020603050405020304" pitchFamily="18" charset="0"/>
                <a:cs typeface="Times New Roman" panose="02020603050405020304" pitchFamily="18" charset="0"/>
              </a:rPr>
              <a:t>……………………….vb.</a:t>
            </a:r>
          </a:p>
          <a:p>
            <a:endParaRPr lang="tr-TR" sz="2000" dirty="0">
              <a:solidFill>
                <a:srgbClr val="000000"/>
              </a:solidFill>
            </a:endParaRPr>
          </a:p>
          <a:p>
            <a:endParaRPr lang="tr-TR" sz="2000" dirty="0"/>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268" y="1062563"/>
            <a:ext cx="2201332" cy="1612904"/>
          </a:xfrm>
          <a:prstGeom prst="rect">
            <a:avLst/>
          </a:prstGeom>
        </p:spPr>
      </p:pic>
      <p:pic>
        <p:nvPicPr>
          <p:cNvPr id="3" name="Resi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1333" y="1017713"/>
            <a:ext cx="2819400" cy="1869420"/>
          </a:xfrm>
          <a:prstGeom prst="rect">
            <a:avLst/>
          </a:prstGeom>
        </p:spPr>
      </p:pic>
    </p:spTree>
    <p:extLst>
      <p:ext uri="{BB962C8B-B14F-4D97-AF65-F5344CB8AC3E}">
        <p14:creationId xmlns:p14="http://schemas.microsoft.com/office/powerpoint/2010/main" val="12982544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Unvan 5"/>
          <p:cNvSpPr>
            <a:spLocks noGrp="1"/>
          </p:cNvSpPr>
          <p:nvPr>
            <p:ph type="title"/>
          </p:nvPr>
        </p:nvSpPr>
        <p:spPr>
          <a:xfrm>
            <a:off x="380999" y="191744"/>
            <a:ext cx="6112934" cy="3711389"/>
          </a:xfrm>
        </p:spPr>
        <p:txBody>
          <a:bodyPr>
            <a:noAutofit/>
          </a:bodyPr>
          <a:lstStyle/>
          <a:p>
            <a:r>
              <a:rPr lang="tr-TR" sz="2000" dirty="0">
                <a:solidFill>
                  <a:srgbClr val="FF0000"/>
                </a:solidFill>
                <a:latin typeface="Times New Roman" panose="02020603050405020304" pitchFamily="18" charset="0"/>
                <a:cs typeface="Times New Roman" panose="02020603050405020304" pitchFamily="18" charset="0"/>
              </a:rPr>
              <a:t/>
            </a:r>
            <a:br>
              <a:rPr lang="tr-TR" sz="2000" dirty="0">
                <a:solidFill>
                  <a:srgbClr val="FF0000"/>
                </a:solidFill>
                <a:latin typeface="Times New Roman" panose="02020603050405020304" pitchFamily="18" charset="0"/>
                <a:cs typeface="Times New Roman" panose="02020603050405020304" pitchFamily="18" charset="0"/>
              </a:rPr>
            </a:br>
            <a:r>
              <a:rPr lang="tr-TR" sz="2000" dirty="0">
                <a:solidFill>
                  <a:srgbClr val="FF0000"/>
                </a:solidFill>
                <a:latin typeface="Times New Roman" panose="02020603050405020304" pitchFamily="18" charset="0"/>
                <a:cs typeface="Times New Roman" panose="02020603050405020304" pitchFamily="18" charset="0"/>
              </a:rPr>
              <a:t/>
            </a:r>
            <a:br>
              <a:rPr lang="tr-TR" sz="2000" dirty="0">
                <a:solidFill>
                  <a:srgbClr val="FF0000"/>
                </a:solidFill>
                <a:latin typeface="Times New Roman" panose="02020603050405020304" pitchFamily="18" charset="0"/>
                <a:cs typeface="Times New Roman" panose="02020603050405020304" pitchFamily="18" charset="0"/>
              </a:rPr>
            </a:br>
            <a:r>
              <a:rPr lang="tr-TR" sz="1500" b="1" i="1" dirty="0">
                <a:solidFill>
                  <a:srgbClr val="00B0F0"/>
                </a:solidFill>
                <a:latin typeface="Times New Roman" panose="02020603050405020304" pitchFamily="18" charset="0"/>
                <a:cs typeface="Times New Roman" panose="02020603050405020304" pitchFamily="18" charset="0"/>
              </a:rPr>
              <a:t>*Birim Arşivlerinin arşiv olarak değil; depo alanı olarak kullanılması</a:t>
            </a:r>
            <a:r>
              <a:rPr lang="tr-TR" sz="1500" dirty="0">
                <a:solidFill>
                  <a:srgbClr val="000000"/>
                </a:solidFill>
                <a:latin typeface="Times New Roman" panose="02020603050405020304" pitchFamily="18" charset="0"/>
                <a:cs typeface="Times New Roman" panose="02020603050405020304" pitchFamily="18" charset="0"/>
              </a:rPr>
              <a:t/>
            </a:r>
            <a:br>
              <a:rPr lang="tr-TR" sz="1500" dirty="0">
                <a:solidFill>
                  <a:srgbClr val="000000"/>
                </a:solidFill>
                <a:latin typeface="Times New Roman" panose="02020603050405020304" pitchFamily="18" charset="0"/>
                <a:cs typeface="Times New Roman" panose="02020603050405020304" pitchFamily="18" charset="0"/>
              </a:rPr>
            </a:br>
            <a:r>
              <a:rPr lang="tr-TR" sz="1500" dirty="0">
                <a:solidFill>
                  <a:srgbClr val="000000"/>
                </a:solidFill>
                <a:latin typeface="Times New Roman" panose="02020603050405020304" pitchFamily="18" charset="0"/>
                <a:cs typeface="Times New Roman" panose="02020603050405020304" pitchFamily="18" charset="0"/>
              </a:rPr>
              <a:t>-Her türlü temizlik malzemesi, taşınır demirbaş malzemesi, masa, sandalye, </a:t>
            </a:r>
            <a:br>
              <a:rPr lang="tr-TR" sz="1500" dirty="0">
                <a:solidFill>
                  <a:srgbClr val="000000"/>
                </a:solidFill>
                <a:latin typeface="Times New Roman" panose="02020603050405020304" pitchFamily="18" charset="0"/>
                <a:cs typeface="Times New Roman" panose="02020603050405020304" pitchFamily="18" charset="0"/>
              </a:rPr>
            </a:br>
            <a:r>
              <a:rPr lang="tr-TR" sz="1500" dirty="0">
                <a:solidFill>
                  <a:srgbClr val="000000"/>
                </a:solidFill>
                <a:latin typeface="Times New Roman" panose="02020603050405020304" pitchFamily="18" charset="0"/>
                <a:cs typeface="Times New Roman" panose="02020603050405020304" pitchFamily="18" charset="0"/>
              </a:rPr>
              <a:t>kırık dökük malzemeler, düzenli temizliğinin yapılmaması, dinlenme alanı </a:t>
            </a:r>
            <a:br>
              <a:rPr lang="tr-TR" sz="1500" dirty="0">
                <a:solidFill>
                  <a:srgbClr val="000000"/>
                </a:solidFill>
                <a:latin typeface="Times New Roman" panose="02020603050405020304" pitchFamily="18" charset="0"/>
                <a:cs typeface="Times New Roman" panose="02020603050405020304" pitchFamily="18" charset="0"/>
              </a:rPr>
            </a:br>
            <a:r>
              <a:rPr lang="tr-TR" sz="1500" dirty="0">
                <a:solidFill>
                  <a:srgbClr val="000000"/>
                </a:solidFill>
                <a:latin typeface="Times New Roman" panose="02020603050405020304" pitchFamily="18" charset="0"/>
                <a:cs typeface="Times New Roman" panose="02020603050405020304" pitchFamily="18" charset="0"/>
              </a:rPr>
              <a:t>ofis olarak kullanılması, çay ocağı gibi kullanılması,…..vb.</a:t>
            </a:r>
            <a:br>
              <a:rPr lang="tr-TR" sz="1500" dirty="0">
                <a:solidFill>
                  <a:srgbClr val="000000"/>
                </a:solidFill>
                <a:latin typeface="Times New Roman" panose="02020603050405020304" pitchFamily="18" charset="0"/>
                <a:cs typeface="Times New Roman" panose="02020603050405020304" pitchFamily="18" charset="0"/>
              </a:rPr>
            </a:br>
            <a:r>
              <a:rPr lang="tr-TR" sz="1500" b="1" dirty="0">
                <a:solidFill>
                  <a:srgbClr val="00B0F0"/>
                </a:solidFill>
                <a:latin typeface="Times New Roman" panose="02020603050405020304" pitchFamily="18" charset="0"/>
                <a:cs typeface="Times New Roman" panose="02020603050405020304" pitchFamily="18" charset="0"/>
              </a:rPr>
              <a:t>-Örneğin</a:t>
            </a:r>
            <a:r>
              <a:rPr lang="tr-TR" sz="1500" dirty="0">
                <a:solidFill>
                  <a:srgbClr val="00B0F0"/>
                </a:solidFill>
                <a:latin typeface="Times New Roman" panose="02020603050405020304" pitchFamily="18" charset="0"/>
                <a:cs typeface="Times New Roman" panose="02020603050405020304" pitchFamily="18" charset="0"/>
              </a:rPr>
              <a:t>;</a:t>
            </a:r>
            <a:r>
              <a:rPr lang="tr-TR" sz="1500" dirty="0">
                <a:solidFill>
                  <a:srgbClr val="FF0000"/>
                </a:solidFill>
                <a:latin typeface="Times New Roman" panose="02020603050405020304" pitchFamily="18" charset="0"/>
                <a:cs typeface="Times New Roman" panose="02020603050405020304" pitchFamily="18" charset="0"/>
              </a:rPr>
              <a:t/>
            </a:r>
            <a:br>
              <a:rPr lang="tr-TR" sz="1500" dirty="0">
                <a:solidFill>
                  <a:srgbClr val="FF0000"/>
                </a:solidFill>
                <a:latin typeface="Times New Roman" panose="02020603050405020304" pitchFamily="18" charset="0"/>
                <a:cs typeface="Times New Roman" panose="02020603050405020304" pitchFamily="18" charset="0"/>
              </a:rPr>
            </a:br>
            <a:r>
              <a:rPr lang="tr-TR" sz="1500" dirty="0">
                <a:solidFill>
                  <a:srgbClr val="000000"/>
                </a:solidFill>
                <a:latin typeface="Times New Roman" panose="02020603050405020304" pitchFamily="18" charset="0"/>
                <a:cs typeface="Times New Roman" panose="02020603050405020304" pitchFamily="18" charset="0"/>
              </a:rPr>
              <a:t>-Döner Sermaye İşletme Müdürlüğü</a:t>
            </a:r>
            <a:br>
              <a:rPr lang="tr-TR" sz="1500" dirty="0">
                <a:solidFill>
                  <a:srgbClr val="000000"/>
                </a:solidFill>
                <a:latin typeface="Times New Roman" panose="02020603050405020304" pitchFamily="18" charset="0"/>
                <a:cs typeface="Times New Roman" panose="02020603050405020304" pitchFamily="18" charset="0"/>
              </a:rPr>
            </a:br>
            <a:r>
              <a:rPr lang="tr-TR" sz="1500" dirty="0">
                <a:solidFill>
                  <a:srgbClr val="000000"/>
                </a:solidFill>
                <a:latin typeface="Times New Roman" panose="02020603050405020304" pitchFamily="18" charset="0"/>
                <a:cs typeface="Times New Roman" panose="02020603050405020304" pitchFamily="18" charset="0"/>
              </a:rPr>
              <a:t>-Yabancı Diller Bölüm Başkanlığı</a:t>
            </a:r>
            <a:br>
              <a:rPr lang="tr-TR" sz="1500" dirty="0">
                <a:solidFill>
                  <a:srgbClr val="000000"/>
                </a:solidFill>
                <a:latin typeface="Times New Roman" panose="02020603050405020304" pitchFamily="18" charset="0"/>
                <a:cs typeface="Times New Roman" panose="02020603050405020304" pitchFamily="18" charset="0"/>
              </a:rPr>
            </a:br>
            <a:r>
              <a:rPr lang="tr-TR" sz="1500" dirty="0">
                <a:solidFill>
                  <a:srgbClr val="000000"/>
                </a:solidFill>
                <a:latin typeface="Times New Roman" panose="02020603050405020304" pitchFamily="18" charset="0"/>
                <a:cs typeface="Times New Roman" panose="02020603050405020304" pitchFamily="18" charset="0"/>
              </a:rPr>
              <a:t>-Sosyal Bilimler Enstitüsü</a:t>
            </a:r>
            <a:br>
              <a:rPr lang="tr-TR" sz="1500" dirty="0">
                <a:solidFill>
                  <a:srgbClr val="000000"/>
                </a:solidFill>
                <a:latin typeface="Times New Roman" panose="02020603050405020304" pitchFamily="18" charset="0"/>
                <a:cs typeface="Times New Roman" panose="02020603050405020304" pitchFamily="18" charset="0"/>
              </a:rPr>
            </a:br>
            <a:r>
              <a:rPr lang="tr-TR" sz="1500" dirty="0">
                <a:solidFill>
                  <a:srgbClr val="000000"/>
                </a:solidFill>
                <a:latin typeface="Times New Roman" panose="02020603050405020304" pitchFamily="18" charset="0"/>
                <a:cs typeface="Times New Roman" panose="02020603050405020304" pitchFamily="18" charset="0"/>
              </a:rPr>
              <a:t>-Sağlık Bilimleri Enstitüsü</a:t>
            </a:r>
            <a:br>
              <a:rPr lang="tr-TR" sz="1500" dirty="0">
                <a:solidFill>
                  <a:srgbClr val="000000"/>
                </a:solidFill>
                <a:latin typeface="Times New Roman" panose="02020603050405020304" pitchFamily="18" charset="0"/>
                <a:cs typeface="Times New Roman" panose="02020603050405020304" pitchFamily="18" charset="0"/>
              </a:rPr>
            </a:br>
            <a:r>
              <a:rPr lang="tr-TR" sz="1500" dirty="0">
                <a:solidFill>
                  <a:srgbClr val="000000"/>
                </a:solidFill>
                <a:latin typeface="Times New Roman" panose="02020603050405020304" pitchFamily="18" charset="0"/>
                <a:cs typeface="Times New Roman" panose="02020603050405020304" pitchFamily="18" charset="0"/>
              </a:rPr>
              <a:t>-Orta Doğu Enstitüsü</a:t>
            </a:r>
            <a:br>
              <a:rPr lang="tr-TR" sz="1500" dirty="0">
                <a:solidFill>
                  <a:srgbClr val="000000"/>
                </a:solidFill>
                <a:latin typeface="Times New Roman" panose="02020603050405020304" pitchFamily="18" charset="0"/>
                <a:cs typeface="Times New Roman" panose="02020603050405020304" pitchFamily="18" charset="0"/>
              </a:rPr>
            </a:br>
            <a:r>
              <a:rPr lang="tr-TR" sz="1500" dirty="0" smtClean="0">
                <a:solidFill>
                  <a:srgbClr val="000000"/>
                </a:solidFill>
                <a:latin typeface="Times New Roman" panose="02020603050405020304" pitchFamily="18" charset="0"/>
                <a:cs typeface="Times New Roman" panose="02020603050405020304" pitchFamily="18" charset="0"/>
              </a:rPr>
              <a:t>-</a:t>
            </a:r>
            <a:r>
              <a:rPr lang="tr-TR" sz="1500" dirty="0">
                <a:solidFill>
                  <a:srgbClr val="000000"/>
                </a:solidFill>
                <a:latin typeface="Times New Roman" panose="02020603050405020304" pitchFamily="18" charset="0"/>
                <a:cs typeface="Times New Roman" panose="02020603050405020304" pitchFamily="18" charset="0"/>
              </a:rPr>
              <a:t>İşletme Fakültesi</a:t>
            </a:r>
            <a:br>
              <a:rPr lang="tr-TR" sz="1500" dirty="0">
                <a:solidFill>
                  <a:srgbClr val="000000"/>
                </a:solidFill>
                <a:latin typeface="Times New Roman" panose="02020603050405020304" pitchFamily="18" charset="0"/>
                <a:cs typeface="Times New Roman" panose="02020603050405020304" pitchFamily="18" charset="0"/>
              </a:rPr>
            </a:br>
            <a:r>
              <a:rPr lang="tr-TR" sz="1500" dirty="0">
                <a:solidFill>
                  <a:srgbClr val="000000"/>
                </a:solidFill>
                <a:latin typeface="Times New Roman" panose="02020603050405020304" pitchFamily="18" charset="0"/>
                <a:cs typeface="Times New Roman" panose="02020603050405020304" pitchFamily="18" charset="0"/>
              </a:rPr>
              <a:t>........................vb</a:t>
            </a:r>
            <a:r>
              <a:rPr lang="tr-TR" sz="1500" dirty="0" smtClean="0">
                <a:solidFill>
                  <a:srgbClr val="000000"/>
                </a:solidFill>
                <a:latin typeface="Times New Roman" panose="02020603050405020304" pitchFamily="18" charset="0"/>
                <a:cs typeface="Times New Roman" panose="02020603050405020304" pitchFamily="18" charset="0"/>
              </a:rPr>
              <a:t>.</a:t>
            </a:r>
            <a:br>
              <a:rPr lang="tr-TR" sz="1500" dirty="0" smtClean="0">
                <a:solidFill>
                  <a:srgbClr val="000000"/>
                </a:solidFill>
                <a:latin typeface="Times New Roman" panose="02020603050405020304" pitchFamily="18" charset="0"/>
                <a:cs typeface="Times New Roman" panose="02020603050405020304" pitchFamily="18" charset="0"/>
              </a:rPr>
            </a:br>
            <a:r>
              <a:rPr lang="tr-TR" sz="1500" dirty="0">
                <a:solidFill>
                  <a:srgbClr val="000000"/>
                </a:solidFill>
                <a:latin typeface="Times New Roman" panose="02020603050405020304" pitchFamily="18" charset="0"/>
                <a:cs typeface="Times New Roman" panose="02020603050405020304" pitchFamily="18" charset="0"/>
              </a:rPr>
              <a:t/>
            </a:r>
            <a:br>
              <a:rPr lang="tr-TR" sz="1500" dirty="0">
                <a:solidFill>
                  <a:srgbClr val="000000"/>
                </a:solidFill>
                <a:latin typeface="Times New Roman" panose="02020603050405020304" pitchFamily="18" charset="0"/>
                <a:cs typeface="Times New Roman" panose="02020603050405020304" pitchFamily="18" charset="0"/>
              </a:rPr>
            </a:br>
            <a:r>
              <a:rPr lang="tr-TR" sz="1500" dirty="0" smtClean="0">
                <a:solidFill>
                  <a:srgbClr val="000000"/>
                </a:solidFill>
                <a:latin typeface="Times New Roman" panose="02020603050405020304" pitchFamily="18" charset="0"/>
                <a:cs typeface="Times New Roman" panose="02020603050405020304" pitchFamily="18" charset="0"/>
              </a:rPr>
              <a:t/>
            </a:r>
            <a:br>
              <a:rPr lang="tr-TR" sz="1500" dirty="0" smtClean="0">
                <a:solidFill>
                  <a:srgbClr val="000000"/>
                </a:solidFill>
                <a:latin typeface="Times New Roman" panose="02020603050405020304" pitchFamily="18" charset="0"/>
                <a:cs typeface="Times New Roman" panose="02020603050405020304" pitchFamily="18" charset="0"/>
              </a:rPr>
            </a:br>
            <a:r>
              <a:rPr lang="tr-TR" sz="1500" dirty="0">
                <a:solidFill>
                  <a:srgbClr val="000000"/>
                </a:solidFill>
                <a:latin typeface="Times New Roman" panose="02020603050405020304" pitchFamily="18" charset="0"/>
                <a:cs typeface="Times New Roman" panose="02020603050405020304" pitchFamily="18" charset="0"/>
              </a:rPr>
              <a:t/>
            </a:r>
            <a:br>
              <a:rPr lang="tr-TR" sz="1500" dirty="0">
                <a:solidFill>
                  <a:srgbClr val="000000"/>
                </a:solidFill>
                <a:latin typeface="Times New Roman" panose="02020603050405020304" pitchFamily="18" charset="0"/>
                <a:cs typeface="Times New Roman" panose="02020603050405020304" pitchFamily="18" charset="0"/>
              </a:rPr>
            </a:br>
            <a:r>
              <a:rPr lang="tr-TR" sz="1500" b="1" u="sng" dirty="0" smtClean="0">
                <a:solidFill>
                  <a:srgbClr val="FF0000"/>
                </a:solidFill>
                <a:latin typeface="Times New Roman" panose="02020603050405020304" pitchFamily="18" charset="0"/>
                <a:cs typeface="Times New Roman" panose="02020603050405020304" pitchFamily="18" charset="0"/>
              </a:rPr>
              <a:t>SONUÇ: </a:t>
            </a:r>
            <a:r>
              <a:rPr lang="tr-TR" sz="1500" dirty="0" smtClean="0">
                <a:solidFill>
                  <a:srgbClr val="000000"/>
                </a:solidFill>
                <a:latin typeface="Times New Roman" panose="02020603050405020304" pitchFamily="18" charset="0"/>
                <a:cs typeface="Times New Roman" panose="02020603050405020304" pitchFamily="18" charset="0"/>
              </a:rPr>
              <a:t>Yapılan incelemeler sonrasında gerekli düzenleme sağlanmıştır.</a:t>
            </a:r>
            <a:r>
              <a:rPr lang="tr-TR" sz="2000" dirty="0">
                <a:solidFill>
                  <a:srgbClr val="000000"/>
                </a:solidFill>
                <a:latin typeface="Times New Roman" panose="02020603050405020304" pitchFamily="18" charset="0"/>
                <a:cs typeface="Times New Roman" panose="02020603050405020304" pitchFamily="18" charset="0"/>
              </a:rPr>
              <a:t/>
            </a:r>
            <a:br>
              <a:rPr lang="tr-TR" sz="2000" dirty="0">
                <a:solidFill>
                  <a:srgbClr val="000000"/>
                </a:solidFill>
                <a:latin typeface="Times New Roman" panose="02020603050405020304" pitchFamily="18" charset="0"/>
                <a:cs typeface="Times New Roman" panose="02020603050405020304" pitchFamily="18" charset="0"/>
              </a:rPr>
            </a:br>
            <a:endParaRPr lang="tr-TR" sz="2000" dirty="0">
              <a:latin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7532" y="3742267"/>
            <a:ext cx="2878667" cy="2031999"/>
          </a:xfrm>
          <a:prstGeom prst="rect">
            <a:avLst/>
          </a:prstGeom>
        </p:spPr>
      </p:pic>
    </p:spTree>
    <p:extLst>
      <p:ext uri="{BB962C8B-B14F-4D97-AF65-F5344CB8AC3E}">
        <p14:creationId xmlns:p14="http://schemas.microsoft.com/office/powerpoint/2010/main" val="32562294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Unvan 5"/>
          <p:cNvSpPr>
            <a:spLocks noGrp="1"/>
          </p:cNvSpPr>
          <p:nvPr>
            <p:ph type="title"/>
          </p:nvPr>
        </p:nvSpPr>
        <p:spPr>
          <a:xfrm>
            <a:off x="134472" y="174811"/>
            <a:ext cx="8789396" cy="4879789"/>
          </a:xfrm>
        </p:spPr>
        <p:txBody>
          <a:bodyPr>
            <a:noAutofit/>
          </a:bodyPr>
          <a:lstStyle/>
          <a:p>
            <a:r>
              <a:rPr lang="tr-TR" sz="2000" dirty="0">
                <a:solidFill>
                  <a:srgbClr val="000000"/>
                </a:solidFill>
                <a:latin typeface="Times New Roman" panose="02020603050405020304" pitchFamily="18" charset="0"/>
                <a:cs typeface="Times New Roman" panose="02020603050405020304" pitchFamily="18" charset="0"/>
              </a:rPr>
              <a:t/>
            </a:r>
            <a:br>
              <a:rPr lang="tr-TR" sz="2000" dirty="0">
                <a:solidFill>
                  <a:srgbClr val="000000"/>
                </a:solidFill>
                <a:latin typeface="Times New Roman" panose="02020603050405020304" pitchFamily="18" charset="0"/>
                <a:cs typeface="Times New Roman" panose="02020603050405020304" pitchFamily="18" charset="0"/>
              </a:rPr>
            </a:br>
            <a:r>
              <a:rPr lang="tr-TR" sz="2000" dirty="0">
                <a:solidFill>
                  <a:srgbClr val="000000"/>
                </a:solidFill>
                <a:latin typeface="Times New Roman" panose="02020603050405020304" pitchFamily="18" charset="0"/>
                <a:cs typeface="Times New Roman" panose="02020603050405020304" pitchFamily="18" charset="0"/>
              </a:rPr>
              <a:t/>
            </a:r>
            <a:br>
              <a:rPr lang="tr-TR" sz="2000" dirty="0">
                <a:solidFill>
                  <a:srgbClr val="000000"/>
                </a:solidFill>
                <a:latin typeface="Times New Roman" panose="02020603050405020304" pitchFamily="18" charset="0"/>
                <a:cs typeface="Times New Roman" panose="02020603050405020304" pitchFamily="18" charset="0"/>
              </a:rPr>
            </a:br>
            <a:endParaRPr lang="tr-TR" sz="2000" dirty="0">
              <a:latin typeface="Times New Roman" panose="02020603050405020304" pitchFamily="18" charset="0"/>
              <a:cs typeface="Times New Roman" panose="02020603050405020304" pitchFamily="18" charset="0"/>
            </a:endParaRPr>
          </a:p>
        </p:txBody>
      </p:sp>
      <p:sp>
        <p:nvSpPr>
          <p:cNvPr id="9" name="Metin kutusu 8"/>
          <p:cNvSpPr txBox="1"/>
          <p:nvPr/>
        </p:nvSpPr>
        <p:spPr>
          <a:xfrm>
            <a:off x="296334" y="872067"/>
            <a:ext cx="8085666" cy="5324535"/>
          </a:xfrm>
          <a:prstGeom prst="rect">
            <a:avLst/>
          </a:prstGeom>
          <a:noFill/>
        </p:spPr>
        <p:txBody>
          <a:bodyPr wrap="square" rtlCol="0">
            <a:spAutoFit/>
          </a:bodyPr>
          <a:lstStyle/>
          <a:p>
            <a:r>
              <a:rPr lang="tr-TR" sz="1600" b="1" i="1" dirty="0">
                <a:solidFill>
                  <a:srgbClr val="00B0F0"/>
                </a:solidFill>
                <a:latin typeface="Times New Roman" panose="02020603050405020304" pitchFamily="18" charset="0"/>
                <a:cs typeface="Times New Roman" panose="02020603050405020304" pitchFamily="18" charset="0"/>
              </a:rPr>
              <a:t>*Birim arşiv sorumlularının belirlenmesinde konuya hakim olmayan personel seçilmesi</a:t>
            </a:r>
          </a:p>
          <a:p>
            <a:r>
              <a:rPr lang="tr-TR" sz="1600" dirty="0">
                <a:latin typeface="Times New Roman" panose="02020603050405020304" pitchFamily="18" charset="0"/>
                <a:cs typeface="Times New Roman" panose="02020603050405020304" pitchFamily="18" charset="0"/>
              </a:rPr>
              <a:t>(Eğitim tecrübe ve bilgi yetersizliği,….)</a:t>
            </a:r>
          </a:p>
          <a:p>
            <a:endParaRPr lang="tr-TR" sz="1600" dirty="0">
              <a:latin typeface="Times New Roman" panose="02020603050405020304" pitchFamily="18" charset="0"/>
              <a:cs typeface="Times New Roman" panose="02020603050405020304" pitchFamily="18" charset="0"/>
            </a:endParaRPr>
          </a:p>
          <a:p>
            <a:r>
              <a:rPr lang="tr-TR" sz="1600" b="1" i="1" dirty="0">
                <a:solidFill>
                  <a:srgbClr val="FF0000"/>
                </a:solidFill>
                <a:latin typeface="Times New Roman" panose="02020603050405020304" pitchFamily="18" charset="0"/>
                <a:cs typeface="Times New Roman" panose="02020603050405020304" pitchFamily="18" charset="0"/>
              </a:rPr>
              <a:t>* Arşiv hizmetleri ve arşiv işlemlerinin birimler tarafından gereksiz, zaman kaybı, düzelmesi zor, angarya, gibi çeşitli düşüncelerin hakim olması, işin ciddiyetine varılmaması, lüzumsuz iş gözüyle bakılması</a:t>
            </a:r>
          </a:p>
          <a:p>
            <a:endParaRPr lang="tr-TR" sz="1600" dirty="0">
              <a:latin typeface="Times New Roman" panose="02020603050405020304" pitchFamily="18" charset="0"/>
              <a:cs typeface="Times New Roman" panose="02020603050405020304" pitchFamily="18" charset="0"/>
            </a:endParaRPr>
          </a:p>
          <a:p>
            <a:r>
              <a:rPr lang="tr-TR" sz="1600" b="1" i="1" dirty="0">
                <a:solidFill>
                  <a:srgbClr val="00B0F0"/>
                </a:solidFill>
                <a:latin typeface="Times New Roman" panose="02020603050405020304" pitchFamily="18" charset="0"/>
                <a:cs typeface="Times New Roman" panose="02020603050405020304" pitchFamily="18" charset="0"/>
              </a:rPr>
              <a:t>* Ayıklama ve imha işlemleri çalışmalarında birim belge yöneticilerinin ve arşiv sorumlularının ilgisizliği gerekli hassasiyetin gösterilmemesi, aşırı yoğun olduklarını beyan etmeleri..)</a:t>
            </a:r>
          </a:p>
          <a:p>
            <a:endParaRPr lang="tr-TR" sz="1600" dirty="0">
              <a:latin typeface="Times New Roman" panose="02020603050405020304" pitchFamily="18" charset="0"/>
              <a:cs typeface="Times New Roman" panose="02020603050405020304" pitchFamily="18" charset="0"/>
            </a:endParaRPr>
          </a:p>
          <a:p>
            <a:r>
              <a:rPr lang="tr-TR" sz="1600" b="1" i="1" dirty="0">
                <a:solidFill>
                  <a:srgbClr val="00B0F0"/>
                </a:solidFill>
                <a:latin typeface="Times New Roman" panose="02020603050405020304" pitchFamily="18" charset="0"/>
                <a:cs typeface="Times New Roman" panose="02020603050405020304" pitchFamily="18" charset="0"/>
              </a:rPr>
              <a:t>*</a:t>
            </a:r>
            <a:r>
              <a:rPr lang="tr-TR" sz="1600" b="1" i="1" dirty="0">
                <a:solidFill>
                  <a:srgbClr val="FF0000"/>
                </a:solidFill>
                <a:latin typeface="Times New Roman" panose="02020603050405020304" pitchFamily="18" charset="0"/>
                <a:cs typeface="Times New Roman" panose="02020603050405020304" pitchFamily="18" charset="0"/>
              </a:rPr>
              <a:t>Birim Belge Yöneticilerinin Arşiv Hizmetleri konusunda bilgi birikimi konusunda yetersiz olması veya birim personeline aktaramaması sürekli iş yoğunluklarını bahane etmeleri</a:t>
            </a:r>
          </a:p>
          <a:p>
            <a:endParaRPr lang="tr-TR" sz="1600" b="1" i="1" dirty="0">
              <a:solidFill>
                <a:srgbClr val="00B0F0"/>
              </a:solidFill>
              <a:latin typeface="Times New Roman" panose="02020603050405020304" pitchFamily="18" charset="0"/>
              <a:cs typeface="Times New Roman" panose="02020603050405020304" pitchFamily="18" charset="0"/>
            </a:endParaRPr>
          </a:p>
          <a:p>
            <a:r>
              <a:rPr lang="tr-TR" sz="1600" b="1" u="sng" dirty="0">
                <a:solidFill>
                  <a:srgbClr val="00B0F0"/>
                </a:solidFill>
                <a:latin typeface="Times New Roman" panose="02020603050405020304" pitchFamily="18" charset="0"/>
                <a:cs typeface="Times New Roman" panose="02020603050405020304" pitchFamily="18" charset="0"/>
              </a:rPr>
              <a:t>SONUÇ OLARAK : </a:t>
            </a:r>
            <a:r>
              <a:rPr lang="tr-TR" sz="1600" b="1" i="1" dirty="0">
                <a:latin typeface="Times New Roman" panose="02020603050405020304" pitchFamily="18" charset="0"/>
                <a:cs typeface="Times New Roman" panose="02020603050405020304" pitchFamily="18" charset="0"/>
              </a:rPr>
              <a:t>BİRİM ARŞİVLERİMİZE 2021 YILI İÇERİSİNDE SAHA ZİYARETLERİ YAPILMIŞ VE AŞAĞIDAKİ ANALİZ TABLOSU HAZIRLANMIŞTIR…….</a:t>
            </a:r>
          </a:p>
          <a:p>
            <a:endParaRPr lang="tr-TR" sz="1500" b="1" i="1" dirty="0">
              <a:solidFill>
                <a:srgbClr val="00B0F0"/>
              </a:solidFill>
              <a:latin typeface="Times New Roman" panose="02020603050405020304" pitchFamily="18" charset="0"/>
              <a:cs typeface="Times New Roman" panose="02020603050405020304" pitchFamily="18" charset="0"/>
            </a:endParaRPr>
          </a:p>
          <a:p>
            <a:endParaRPr lang="tr-TR" sz="1500" b="1" i="1" dirty="0">
              <a:solidFill>
                <a:srgbClr val="00B0F0"/>
              </a:solidFill>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3208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Unvan 5"/>
          <p:cNvSpPr>
            <a:spLocks noGrp="1"/>
          </p:cNvSpPr>
          <p:nvPr>
            <p:ph type="title"/>
          </p:nvPr>
        </p:nvSpPr>
        <p:spPr>
          <a:xfrm>
            <a:off x="134472" y="174811"/>
            <a:ext cx="8789396" cy="4879789"/>
          </a:xfrm>
        </p:spPr>
        <p:txBody>
          <a:bodyPr>
            <a:noAutofit/>
          </a:bodyPr>
          <a:lstStyle/>
          <a:p>
            <a:r>
              <a:rPr lang="tr-TR" sz="2000" dirty="0">
                <a:solidFill>
                  <a:srgbClr val="000000"/>
                </a:solidFill>
                <a:latin typeface="Times New Roman" panose="02020603050405020304" pitchFamily="18" charset="0"/>
                <a:cs typeface="Times New Roman" panose="02020603050405020304" pitchFamily="18" charset="0"/>
              </a:rPr>
              <a:t/>
            </a:r>
            <a:br>
              <a:rPr lang="tr-TR" sz="2000" dirty="0">
                <a:solidFill>
                  <a:srgbClr val="000000"/>
                </a:solidFill>
                <a:latin typeface="Times New Roman" panose="02020603050405020304" pitchFamily="18" charset="0"/>
                <a:cs typeface="Times New Roman" panose="02020603050405020304" pitchFamily="18" charset="0"/>
              </a:rPr>
            </a:br>
            <a:r>
              <a:rPr lang="tr-TR" sz="2000" dirty="0">
                <a:solidFill>
                  <a:srgbClr val="000000"/>
                </a:solidFill>
                <a:latin typeface="Times New Roman" panose="02020603050405020304" pitchFamily="18" charset="0"/>
                <a:cs typeface="Times New Roman" panose="02020603050405020304" pitchFamily="18" charset="0"/>
              </a:rPr>
              <a:t/>
            </a:r>
            <a:br>
              <a:rPr lang="tr-TR" sz="2000" dirty="0">
                <a:solidFill>
                  <a:srgbClr val="000000"/>
                </a:solidFill>
                <a:latin typeface="Times New Roman" panose="02020603050405020304" pitchFamily="18" charset="0"/>
                <a:cs typeface="Times New Roman" panose="02020603050405020304" pitchFamily="18" charset="0"/>
              </a:rPr>
            </a:br>
            <a:endParaRPr lang="tr-TR" sz="2000" dirty="0">
              <a:latin typeface="Times New Roman" panose="02020603050405020304" pitchFamily="18" charset="0"/>
              <a:cs typeface="Times New Roman" panose="02020603050405020304" pitchFamily="18" charset="0"/>
            </a:endParaRPr>
          </a:p>
        </p:txBody>
      </p:sp>
      <p:sp>
        <p:nvSpPr>
          <p:cNvPr id="9" name="Metin kutusu 8"/>
          <p:cNvSpPr txBox="1"/>
          <p:nvPr/>
        </p:nvSpPr>
        <p:spPr>
          <a:xfrm>
            <a:off x="321734" y="863601"/>
            <a:ext cx="8085666" cy="1384995"/>
          </a:xfrm>
          <a:prstGeom prst="rect">
            <a:avLst/>
          </a:prstGeom>
          <a:noFill/>
        </p:spPr>
        <p:txBody>
          <a:bodyPr wrap="square" rtlCol="0">
            <a:spAutoFit/>
          </a:bodyPr>
          <a:lstStyle/>
          <a:p>
            <a:endParaRPr lang="tr-TR" sz="1500" b="1" i="1" dirty="0">
              <a:solidFill>
                <a:srgbClr val="00B0F0"/>
              </a:solidFill>
              <a:latin typeface="Times New Roman" panose="02020603050405020304" pitchFamily="18" charset="0"/>
              <a:cs typeface="Times New Roman" panose="02020603050405020304" pitchFamily="18" charset="0"/>
            </a:endParaRPr>
          </a:p>
          <a:p>
            <a:endParaRPr lang="tr-TR" sz="1500" b="1" i="1" dirty="0">
              <a:solidFill>
                <a:srgbClr val="00B0F0"/>
              </a:solidFill>
              <a:latin typeface="Times New Roman" panose="02020603050405020304" pitchFamily="18" charset="0"/>
              <a:cs typeface="Times New Roman" panose="02020603050405020304" pitchFamily="18" charset="0"/>
            </a:endParaRPr>
          </a:p>
          <a:p>
            <a:endParaRPr lang="tr-TR" dirty="0"/>
          </a:p>
          <a:p>
            <a:endParaRPr lang="tr-TR" dirty="0"/>
          </a:p>
          <a:p>
            <a:endParaRPr lang="tr-TR" dirty="0"/>
          </a:p>
        </p:txBody>
      </p:sp>
      <p:sp>
        <p:nvSpPr>
          <p:cNvPr id="8" name="Metin kutusu 7"/>
          <p:cNvSpPr txBox="1"/>
          <p:nvPr/>
        </p:nvSpPr>
        <p:spPr>
          <a:xfrm>
            <a:off x="474134" y="1016001"/>
            <a:ext cx="8085666" cy="1384995"/>
          </a:xfrm>
          <a:prstGeom prst="rect">
            <a:avLst/>
          </a:prstGeom>
          <a:noFill/>
        </p:spPr>
        <p:txBody>
          <a:bodyPr wrap="square" rtlCol="0">
            <a:spAutoFit/>
          </a:bodyPr>
          <a:lstStyle/>
          <a:p>
            <a:endParaRPr lang="tr-TR" sz="1500" b="1" i="1" dirty="0">
              <a:solidFill>
                <a:srgbClr val="00B0F0"/>
              </a:solidFill>
              <a:latin typeface="Times New Roman" panose="02020603050405020304" pitchFamily="18" charset="0"/>
              <a:cs typeface="Times New Roman" panose="02020603050405020304" pitchFamily="18" charset="0"/>
            </a:endParaRPr>
          </a:p>
          <a:p>
            <a:endParaRPr lang="tr-TR" sz="1500" b="1" i="1" dirty="0">
              <a:solidFill>
                <a:srgbClr val="00B0F0"/>
              </a:solidFill>
              <a:latin typeface="Times New Roman" panose="02020603050405020304" pitchFamily="18" charset="0"/>
              <a:cs typeface="Times New Roman" panose="02020603050405020304" pitchFamily="18" charset="0"/>
            </a:endParaRPr>
          </a:p>
          <a:p>
            <a:endParaRPr lang="tr-TR" dirty="0"/>
          </a:p>
          <a:p>
            <a:endParaRPr lang="tr-TR" dirty="0"/>
          </a:p>
          <a:p>
            <a:endParaRPr lang="tr-TR" dirty="0"/>
          </a:p>
        </p:txBody>
      </p:sp>
      <p:pic>
        <p:nvPicPr>
          <p:cNvPr id="10" name="Resim 9"/>
          <p:cNvPicPr>
            <a:picLocks noChangeAspect="1"/>
          </p:cNvPicPr>
          <p:nvPr/>
        </p:nvPicPr>
        <p:blipFill>
          <a:blip r:embed="rId2"/>
          <a:stretch>
            <a:fillRect/>
          </a:stretch>
        </p:blipFill>
        <p:spPr>
          <a:xfrm>
            <a:off x="321733" y="241694"/>
            <a:ext cx="10058400" cy="5922039"/>
          </a:xfrm>
          <a:prstGeom prst="rect">
            <a:avLst/>
          </a:prstGeom>
        </p:spPr>
      </p:pic>
    </p:spTree>
    <p:extLst>
      <p:ext uri="{BB962C8B-B14F-4D97-AF65-F5344CB8AC3E}">
        <p14:creationId xmlns:p14="http://schemas.microsoft.com/office/powerpoint/2010/main" val="38442841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Unvan 5"/>
          <p:cNvSpPr>
            <a:spLocks noGrp="1"/>
          </p:cNvSpPr>
          <p:nvPr>
            <p:ph type="title"/>
          </p:nvPr>
        </p:nvSpPr>
        <p:spPr>
          <a:xfrm>
            <a:off x="134472" y="174811"/>
            <a:ext cx="8789396" cy="4879789"/>
          </a:xfrm>
        </p:spPr>
        <p:txBody>
          <a:bodyPr>
            <a:noAutofit/>
          </a:bodyPr>
          <a:lstStyle/>
          <a:p>
            <a:r>
              <a:rPr lang="tr-TR" sz="2000" dirty="0">
                <a:solidFill>
                  <a:srgbClr val="000000"/>
                </a:solidFill>
                <a:latin typeface="Times New Roman" panose="02020603050405020304" pitchFamily="18" charset="0"/>
                <a:cs typeface="Times New Roman" panose="02020603050405020304" pitchFamily="18" charset="0"/>
              </a:rPr>
              <a:t/>
            </a:r>
            <a:br>
              <a:rPr lang="tr-TR" sz="2000" dirty="0">
                <a:solidFill>
                  <a:srgbClr val="000000"/>
                </a:solidFill>
                <a:latin typeface="Times New Roman" panose="02020603050405020304" pitchFamily="18" charset="0"/>
                <a:cs typeface="Times New Roman" panose="02020603050405020304" pitchFamily="18" charset="0"/>
              </a:rPr>
            </a:br>
            <a:r>
              <a:rPr lang="tr-TR" sz="2000" dirty="0">
                <a:solidFill>
                  <a:srgbClr val="000000"/>
                </a:solidFill>
                <a:latin typeface="Times New Roman" panose="02020603050405020304" pitchFamily="18" charset="0"/>
                <a:cs typeface="Times New Roman" panose="02020603050405020304" pitchFamily="18" charset="0"/>
              </a:rPr>
              <a:t/>
            </a:r>
            <a:br>
              <a:rPr lang="tr-TR" sz="2000" dirty="0">
                <a:solidFill>
                  <a:srgbClr val="000000"/>
                </a:solidFill>
                <a:latin typeface="Times New Roman" panose="02020603050405020304" pitchFamily="18" charset="0"/>
                <a:cs typeface="Times New Roman" panose="02020603050405020304" pitchFamily="18" charset="0"/>
              </a:rPr>
            </a:br>
            <a:endParaRPr lang="tr-TR" sz="2000" dirty="0">
              <a:latin typeface="Times New Roman" panose="02020603050405020304" pitchFamily="18" charset="0"/>
              <a:cs typeface="Times New Roman" panose="02020603050405020304" pitchFamily="18" charset="0"/>
            </a:endParaRPr>
          </a:p>
        </p:txBody>
      </p:sp>
      <p:sp>
        <p:nvSpPr>
          <p:cNvPr id="9" name="Metin kutusu 8"/>
          <p:cNvSpPr txBox="1"/>
          <p:nvPr/>
        </p:nvSpPr>
        <p:spPr>
          <a:xfrm>
            <a:off x="296334" y="872067"/>
            <a:ext cx="8085666" cy="1384995"/>
          </a:xfrm>
          <a:prstGeom prst="rect">
            <a:avLst/>
          </a:prstGeom>
          <a:noFill/>
        </p:spPr>
        <p:txBody>
          <a:bodyPr wrap="square" rtlCol="0">
            <a:spAutoFit/>
          </a:bodyPr>
          <a:lstStyle/>
          <a:p>
            <a:endParaRPr lang="tr-TR" sz="1500" b="1" i="1" dirty="0">
              <a:solidFill>
                <a:srgbClr val="00B0F0"/>
              </a:solidFill>
              <a:latin typeface="Times New Roman" panose="02020603050405020304" pitchFamily="18" charset="0"/>
              <a:cs typeface="Times New Roman" panose="02020603050405020304" pitchFamily="18" charset="0"/>
            </a:endParaRPr>
          </a:p>
          <a:p>
            <a:endParaRPr lang="tr-TR" sz="1500" b="1" i="1" dirty="0">
              <a:solidFill>
                <a:srgbClr val="00B0F0"/>
              </a:solidFill>
              <a:latin typeface="Times New Roman" panose="02020603050405020304" pitchFamily="18" charset="0"/>
              <a:cs typeface="Times New Roman" panose="02020603050405020304" pitchFamily="18" charset="0"/>
            </a:endParaRPr>
          </a:p>
          <a:p>
            <a:endParaRPr lang="tr-TR" dirty="0"/>
          </a:p>
          <a:p>
            <a:endParaRPr lang="tr-TR" dirty="0"/>
          </a:p>
          <a:p>
            <a:endParaRPr lang="tr-TR" dirty="0"/>
          </a:p>
        </p:txBody>
      </p:sp>
      <p:pic>
        <p:nvPicPr>
          <p:cNvPr id="2" name="Resim 1"/>
          <p:cNvPicPr>
            <a:picLocks noChangeAspect="1"/>
          </p:cNvPicPr>
          <p:nvPr/>
        </p:nvPicPr>
        <p:blipFill>
          <a:blip r:embed="rId2"/>
          <a:stretch>
            <a:fillRect/>
          </a:stretch>
        </p:blipFill>
        <p:spPr>
          <a:xfrm>
            <a:off x="178661" y="338668"/>
            <a:ext cx="8931472" cy="6112932"/>
          </a:xfrm>
          <a:prstGeom prst="rect">
            <a:avLst/>
          </a:prstGeom>
        </p:spPr>
      </p:pic>
    </p:spTree>
    <p:extLst>
      <p:ext uri="{BB962C8B-B14F-4D97-AF65-F5344CB8AC3E}">
        <p14:creationId xmlns:p14="http://schemas.microsoft.com/office/powerpoint/2010/main" val="27730788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Unvan 5"/>
          <p:cNvSpPr>
            <a:spLocks noGrp="1"/>
          </p:cNvSpPr>
          <p:nvPr>
            <p:ph type="title"/>
          </p:nvPr>
        </p:nvSpPr>
        <p:spPr>
          <a:xfrm>
            <a:off x="134472" y="174811"/>
            <a:ext cx="8789396" cy="4879789"/>
          </a:xfrm>
        </p:spPr>
        <p:txBody>
          <a:bodyPr>
            <a:noAutofit/>
          </a:bodyPr>
          <a:lstStyle/>
          <a:p>
            <a:r>
              <a:rPr lang="tr-TR" sz="2000" dirty="0">
                <a:solidFill>
                  <a:srgbClr val="000000"/>
                </a:solidFill>
                <a:latin typeface="Times New Roman" panose="02020603050405020304" pitchFamily="18" charset="0"/>
                <a:cs typeface="Times New Roman" panose="02020603050405020304" pitchFamily="18" charset="0"/>
              </a:rPr>
              <a:t/>
            </a:r>
            <a:br>
              <a:rPr lang="tr-TR" sz="2000" dirty="0">
                <a:solidFill>
                  <a:srgbClr val="000000"/>
                </a:solidFill>
                <a:latin typeface="Times New Roman" panose="02020603050405020304" pitchFamily="18" charset="0"/>
                <a:cs typeface="Times New Roman" panose="02020603050405020304" pitchFamily="18" charset="0"/>
              </a:rPr>
            </a:br>
            <a:r>
              <a:rPr lang="tr-TR" sz="2000" dirty="0">
                <a:solidFill>
                  <a:srgbClr val="000000"/>
                </a:solidFill>
                <a:latin typeface="Times New Roman" panose="02020603050405020304" pitchFamily="18" charset="0"/>
                <a:cs typeface="Times New Roman" panose="02020603050405020304" pitchFamily="18" charset="0"/>
              </a:rPr>
              <a:t/>
            </a:r>
            <a:br>
              <a:rPr lang="tr-TR" sz="2000" dirty="0">
                <a:solidFill>
                  <a:srgbClr val="000000"/>
                </a:solidFill>
                <a:latin typeface="Times New Roman" panose="02020603050405020304" pitchFamily="18" charset="0"/>
                <a:cs typeface="Times New Roman" panose="02020603050405020304" pitchFamily="18" charset="0"/>
              </a:rPr>
            </a:br>
            <a:endParaRPr lang="tr-TR" sz="2000" dirty="0">
              <a:latin typeface="Times New Roman" panose="02020603050405020304" pitchFamily="18" charset="0"/>
              <a:cs typeface="Times New Roman" panose="02020603050405020304" pitchFamily="18" charset="0"/>
            </a:endParaRPr>
          </a:p>
        </p:txBody>
      </p:sp>
      <p:sp>
        <p:nvSpPr>
          <p:cNvPr id="9" name="Metin kutusu 8"/>
          <p:cNvSpPr txBox="1"/>
          <p:nvPr/>
        </p:nvSpPr>
        <p:spPr>
          <a:xfrm>
            <a:off x="296334" y="872067"/>
            <a:ext cx="8085666" cy="1384995"/>
          </a:xfrm>
          <a:prstGeom prst="rect">
            <a:avLst/>
          </a:prstGeom>
          <a:noFill/>
        </p:spPr>
        <p:txBody>
          <a:bodyPr wrap="square" rtlCol="0">
            <a:spAutoFit/>
          </a:bodyPr>
          <a:lstStyle/>
          <a:p>
            <a:endParaRPr lang="tr-TR" sz="1500" b="1" i="1" dirty="0">
              <a:solidFill>
                <a:srgbClr val="00B0F0"/>
              </a:solidFill>
              <a:latin typeface="Times New Roman" panose="02020603050405020304" pitchFamily="18" charset="0"/>
              <a:cs typeface="Times New Roman" panose="02020603050405020304" pitchFamily="18" charset="0"/>
            </a:endParaRPr>
          </a:p>
          <a:p>
            <a:endParaRPr lang="tr-TR" sz="1500" b="1" i="1" dirty="0">
              <a:solidFill>
                <a:srgbClr val="00B0F0"/>
              </a:solidFill>
              <a:latin typeface="Times New Roman" panose="02020603050405020304" pitchFamily="18" charset="0"/>
              <a:cs typeface="Times New Roman" panose="02020603050405020304" pitchFamily="18" charset="0"/>
            </a:endParaRPr>
          </a:p>
          <a:p>
            <a:endParaRPr lang="tr-TR" dirty="0"/>
          </a:p>
          <a:p>
            <a:endParaRPr lang="tr-TR" dirty="0"/>
          </a:p>
          <a:p>
            <a:endParaRPr lang="tr-TR" dirty="0"/>
          </a:p>
        </p:txBody>
      </p:sp>
      <p:pic>
        <p:nvPicPr>
          <p:cNvPr id="2" name="Resim 1"/>
          <p:cNvPicPr>
            <a:picLocks noChangeAspect="1"/>
          </p:cNvPicPr>
          <p:nvPr/>
        </p:nvPicPr>
        <p:blipFill>
          <a:blip r:embed="rId2"/>
          <a:stretch>
            <a:fillRect/>
          </a:stretch>
        </p:blipFill>
        <p:spPr>
          <a:xfrm>
            <a:off x="457200" y="232189"/>
            <a:ext cx="10041467" cy="5931544"/>
          </a:xfrm>
          <a:prstGeom prst="rect">
            <a:avLst/>
          </a:prstGeom>
        </p:spPr>
      </p:pic>
    </p:spTree>
    <p:extLst>
      <p:ext uri="{BB962C8B-B14F-4D97-AF65-F5344CB8AC3E}">
        <p14:creationId xmlns:p14="http://schemas.microsoft.com/office/powerpoint/2010/main" val="9837494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Unvan 5"/>
          <p:cNvSpPr>
            <a:spLocks noGrp="1"/>
          </p:cNvSpPr>
          <p:nvPr>
            <p:ph type="title"/>
          </p:nvPr>
        </p:nvSpPr>
        <p:spPr>
          <a:xfrm>
            <a:off x="134472" y="174811"/>
            <a:ext cx="8789396" cy="4879789"/>
          </a:xfrm>
        </p:spPr>
        <p:txBody>
          <a:bodyPr>
            <a:noAutofit/>
          </a:bodyPr>
          <a:lstStyle/>
          <a:p>
            <a:r>
              <a:rPr lang="tr-TR" sz="2000" dirty="0">
                <a:solidFill>
                  <a:srgbClr val="000000"/>
                </a:solidFill>
                <a:latin typeface="Times New Roman" panose="02020603050405020304" pitchFamily="18" charset="0"/>
                <a:cs typeface="Times New Roman" panose="02020603050405020304" pitchFamily="18" charset="0"/>
              </a:rPr>
              <a:t/>
            </a:r>
            <a:br>
              <a:rPr lang="tr-TR" sz="2000" dirty="0">
                <a:solidFill>
                  <a:srgbClr val="000000"/>
                </a:solidFill>
                <a:latin typeface="Times New Roman" panose="02020603050405020304" pitchFamily="18" charset="0"/>
                <a:cs typeface="Times New Roman" panose="02020603050405020304" pitchFamily="18" charset="0"/>
              </a:rPr>
            </a:br>
            <a:r>
              <a:rPr lang="tr-TR" sz="2000" dirty="0">
                <a:solidFill>
                  <a:srgbClr val="000000"/>
                </a:solidFill>
                <a:latin typeface="Times New Roman" panose="02020603050405020304" pitchFamily="18" charset="0"/>
                <a:cs typeface="Times New Roman" panose="02020603050405020304" pitchFamily="18" charset="0"/>
              </a:rPr>
              <a:t/>
            </a:r>
            <a:br>
              <a:rPr lang="tr-TR" sz="2000" dirty="0">
                <a:solidFill>
                  <a:srgbClr val="000000"/>
                </a:solidFill>
                <a:latin typeface="Times New Roman" panose="02020603050405020304" pitchFamily="18" charset="0"/>
                <a:cs typeface="Times New Roman" panose="02020603050405020304" pitchFamily="18" charset="0"/>
              </a:rPr>
            </a:br>
            <a:endParaRPr lang="tr-TR" sz="2000" dirty="0">
              <a:latin typeface="Times New Roman" panose="02020603050405020304" pitchFamily="18" charset="0"/>
              <a:cs typeface="Times New Roman" panose="02020603050405020304" pitchFamily="18" charset="0"/>
            </a:endParaRPr>
          </a:p>
        </p:txBody>
      </p:sp>
      <p:sp>
        <p:nvSpPr>
          <p:cNvPr id="9" name="Metin kutusu 8"/>
          <p:cNvSpPr txBox="1"/>
          <p:nvPr/>
        </p:nvSpPr>
        <p:spPr>
          <a:xfrm>
            <a:off x="296334" y="872067"/>
            <a:ext cx="8085666" cy="1384995"/>
          </a:xfrm>
          <a:prstGeom prst="rect">
            <a:avLst/>
          </a:prstGeom>
          <a:noFill/>
        </p:spPr>
        <p:txBody>
          <a:bodyPr wrap="square" rtlCol="0">
            <a:spAutoFit/>
          </a:bodyPr>
          <a:lstStyle/>
          <a:p>
            <a:endParaRPr lang="tr-TR" sz="1500" b="1" i="1" dirty="0">
              <a:solidFill>
                <a:srgbClr val="00B0F0"/>
              </a:solidFill>
              <a:latin typeface="Times New Roman" panose="02020603050405020304" pitchFamily="18" charset="0"/>
              <a:cs typeface="Times New Roman" panose="02020603050405020304" pitchFamily="18" charset="0"/>
            </a:endParaRPr>
          </a:p>
          <a:p>
            <a:endParaRPr lang="tr-TR" sz="1500" b="1" i="1" dirty="0">
              <a:solidFill>
                <a:srgbClr val="00B0F0"/>
              </a:solidFill>
              <a:latin typeface="Times New Roman" panose="02020603050405020304" pitchFamily="18" charset="0"/>
              <a:cs typeface="Times New Roman" panose="02020603050405020304" pitchFamily="18" charset="0"/>
            </a:endParaRPr>
          </a:p>
          <a:p>
            <a:endParaRPr lang="tr-TR" dirty="0"/>
          </a:p>
          <a:p>
            <a:endParaRPr lang="tr-TR" dirty="0"/>
          </a:p>
          <a:p>
            <a:endParaRPr lang="tr-TR" dirty="0"/>
          </a:p>
        </p:txBody>
      </p:sp>
      <p:pic>
        <p:nvPicPr>
          <p:cNvPr id="4" name="Resim 3"/>
          <p:cNvPicPr>
            <a:picLocks noChangeAspect="1"/>
          </p:cNvPicPr>
          <p:nvPr/>
        </p:nvPicPr>
        <p:blipFill>
          <a:blip r:embed="rId2"/>
          <a:stretch>
            <a:fillRect/>
          </a:stretch>
        </p:blipFill>
        <p:spPr>
          <a:xfrm>
            <a:off x="423334" y="384509"/>
            <a:ext cx="10075333" cy="5430807"/>
          </a:xfrm>
          <a:prstGeom prst="rect">
            <a:avLst/>
          </a:prstGeom>
        </p:spPr>
      </p:pic>
    </p:spTree>
    <p:extLst>
      <p:ext uri="{BB962C8B-B14F-4D97-AF65-F5344CB8AC3E}">
        <p14:creationId xmlns:p14="http://schemas.microsoft.com/office/powerpoint/2010/main" val="8107845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a:xfrm>
            <a:off x="134472" y="174811"/>
            <a:ext cx="9043396" cy="714395"/>
          </a:xfrm>
        </p:spPr>
        <p:txBody>
          <a:bodyPr>
            <a:normAutofit fontScale="90000"/>
          </a:bodyPr>
          <a:lstStyle/>
          <a:p>
            <a:pPr algn="ctr"/>
            <a:r>
              <a:rPr lang="tr-TR" sz="3300" dirty="0">
                <a:latin typeface="Times New Roman" panose="02020603050405020304" pitchFamily="18" charset="0"/>
                <a:cs typeface="Times New Roman" panose="02020603050405020304" pitchFamily="18" charset="0"/>
              </a:rPr>
              <a:t>      </a:t>
            </a:r>
            <a:r>
              <a:rPr lang="tr-TR" sz="3300" b="1" dirty="0">
                <a:solidFill>
                  <a:srgbClr val="00B0F0"/>
                </a:solidFill>
                <a:latin typeface="Times New Roman" panose="02020603050405020304" pitchFamily="18" charset="0"/>
                <a:cs typeface="Times New Roman" panose="02020603050405020304" pitchFamily="18" charset="0"/>
              </a:rPr>
              <a:t>ARŞİV TANIMI ve ÖNEMİ</a:t>
            </a:r>
            <a:br>
              <a:rPr lang="tr-TR" sz="3300" b="1" dirty="0">
                <a:solidFill>
                  <a:srgbClr val="00B0F0"/>
                </a:solidFill>
                <a:latin typeface="Times New Roman" panose="02020603050405020304" pitchFamily="18" charset="0"/>
                <a:cs typeface="Times New Roman" panose="02020603050405020304" pitchFamily="18" charset="0"/>
              </a:rPr>
            </a:br>
            <a:r>
              <a:rPr lang="tr-TR" sz="3300" dirty="0">
                <a:solidFill>
                  <a:srgbClr val="00B0F0"/>
                </a:solidFill>
                <a:latin typeface="Times New Roman" panose="02020603050405020304" pitchFamily="18" charset="0"/>
                <a:cs typeface="Times New Roman" panose="02020603050405020304" pitchFamily="18" charset="0"/>
              </a:rPr>
              <a:t/>
            </a:r>
            <a:br>
              <a:rPr lang="tr-TR" sz="3300" dirty="0">
                <a:solidFill>
                  <a:srgbClr val="00B0F0"/>
                </a:solidFill>
                <a:latin typeface="Times New Roman" panose="02020603050405020304" pitchFamily="18" charset="0"/>
                <a:cs typeface="Times New Roman" panose="02020603050405020304" pitchFamily="18" charset="0"/>
              </a:rPr>
            </a:br>
            <a:r>
              <a:rPr lang="tr-TR" sz="3300" dirty="0">
                <a:latin typeface="Times New Roman" panose="02020603050405020304" pitchFamily="18" charset="0"/>
                <a:cs typeface="Times New Roman" panose="02020603050405020304" pitchFamily="18" charset="0"/>
              </a:rPr>
              <a:t/>
            </a:r>
            <a:br>
              <a:rPr lang="tr-TR" sz="3300" dirty="0">
                <a:latin typeface="Times New Roman" panose="02020603050405020304" pitchFamily="18" charset="0"/>
                <a:cs typeface="Times New Roman" panose="02020603050405020304" pitchFamily="18" charset="0"/>
              </a:rPr>
            </a:br>
            <a:r>
              <a:rPr lang="tr-TR" sz="3300" dirty="0">
                <a:latin typeface="Times New Roman" panose="02020603050405020304" pitchFamily="18" charset="0"/>
                <a:cs typeface="Times New Roman" panose="02020603050405020304" pitchFamily="18" charset="0"/>
              </a:rPr>
              <a:t/>
            </a:r>
            <a:br>
              <a:rPr lang="tr-TR" sz="3300" dirty="0">
                <a:latin typeface="Times New Roman" panose="02020603050405020304" pitchFamily="18" charset="0"/>
                <a:cs typeface="Times New Roman" panose="02020603050405020304" pitchFamily="18" charset="0"/>
              </a:rPr>
            </a:br>
            <a:r>
              <a:rPr lang="tr-TR" dirty="0"/>
              <a:t/>
            </a:r>
            <a:br>
              <a:rPr lang="tr-TR" dirty="0"/>
            </a:br>
            <a:r>
              <a:rPr lang="tr-TR" dirty="0"/>
              <a:t/>
            </a:r>
            <a:br>
              <a:rPr lang="tr-TR" dirty="0"/>
            </a:br>
            <a:r>
              <a:rPr lang="tr-TR" dirty="0"/>
              <a:t/>
            </a:r>
            <a:br>
              <a:rPr lang="tr-TR" dirty="0"/>
            </a:br>
            <a:endParaRPr lang="tr-TR" dirty="0"/>
          </a:p>
        </p:txBody>
      </p:sp>
      <p:sp>
        <p:nvSpPr>
          <p:cNvPr id="2" name="Metin kutusu 1"/>
          <p:cNvSpPr txBox="1"/>
          <p:nvPr/>
        </p:nvSpPr>
        <p:spPr>
          <a:xfrm>
            <a:off x="270933" y="889206"/>
            <a:ext cx="9033935" cy="1323439"/>
          </a:xfrm>
          <a:prstGeom prst="rect">
            <a:avLst/>
          </a:prstGeom>
          <a:noFill/>
        </p:spPr>
        <p:txBody>
          <a:bodyPr wrap="square" rtlCol="0">
            <a:spAutoFit/>
          </a:bodyPr>
          <a:lstStyle/>
          <a:p>
            <a:pPr algn="ctr"/>
            <a:r>
              <a:rPr lang="tr-TR" sz="2000" dirty="0">
                <a:solidFill>
                  <a:srgbClr val="00B0F0"/>
                </a:solidFill>
                <a:latin typeface="Times New Roman" panose="02020603050405020304" pitchFamily="18" charset="0"/>
                <a:cs typeface="Times New Roman" panose="02020603050405020304" pitchFamily="18" charset="0"/>
              </a:rPr>
              <a:t>18 EKİM 2019 TARİHLİ ve SAYI:30922 SAYILI Resmi Gazetede yayınlanan</a:t>
            </a:r>
          </a:p>
          <a:p>
            <a:pPr algn="ctr"/>
            <a:r>
              <a:rPr lang="tr-TR" sz="2000" dirty="0">
                <a:solidFill>
                  <a:srgbClr val="00B0F0"/>
                </a:solidFill>
                <a:latin typeface="Times New Roman" panose="02020603050405020304" pitchFamily="18" charset="0"/>
                <a:cs typeface="Times New Roman" panose="02020603050405020304" pitchFamily="18" charset="0"/>
              </a:rPr>
              <a:t>Cumhurbaşkanlığı (Devlet Arşivleri Başkanlığı)’ </a:t>
            </a:r>
            <a:r>
              <a:rPr lang="tr-TR" sz="2000" dirty="0" err="1">
                <a:solidFill>
                  <a:srgbClr val="00B0F0"/>
                </a:solidFill>
                <a:latin typeface="Times New Roman" panose="02020603050405020304" pitchFamily="18" charset="0"/>
                <a:cs typeface="Times New Roman" panose="02020603050405020304" pitchFamily="18" charset="0"/>
              </a:rPr>
              <a:t>ndan</a:t>
            </a:r>
            <a:r>
              <a:rPr lang="tr-TR" sz="2000" dirty="0">
                <a:solidFill>
                  <a:srgbClr val="00B0F0"/>
                </a:solidFill>
                <a:latin typeface="Times New Roman" panose="02020603050405020304" pitchFamily="18" charset="0"/>
                <a:cs typeface="Times New Roman" panose="02020603050405020304" pitchFamily="18" charset="0"/>
              </a:rPr>
              <a:t>: Devlet Arşiv Hizmetleri Hakkında Yönetmeliğe göre;</a:t>
            </a:r>
          </a:p>
          <a:p>
            <a:endParaRPr lang="tr-TR" sz="2000" dirty="0">
              <a:solidFill>
                <a:srgbClr val="00B0F0"/>
              </a:solidFill>
              <a:latin typeface="TR Avalon" panose="020B0500000000000000" pitchFamily="34" charset="0"/>
            </a:endParaRPr>
          </a:p>
        </p:txBody>
      </p:sp>
      <p:sp>
        <p:nvSpPr>
          <p:cNvPr id="3" name="Dikdörtgen 2"/>
          <p:cNvSpPr/>
          <p:nvPr/>
        </p:nvSpPr>
        <p:spPr>
          <a:xfrm>
            <a:off x="270933" y="2057399"/>
            <a:ext cx="9118600" cy="1415772"/>
          </a:xfrm>
          <a:prstGeom prst="rect">
            <a:avLst/>
          </a:prstGeom>
        </p:spPr>
        <p:txBody>
          <a:bodyPr wrap="square">
            <a:spAutoFit/>
          </a:bodyPr>
          <a:lstStyle/>
          <a:p>
            <a:endParaRPr lang="tr-TR" sz="2000" dirty="0">
              <a:solidFill>
                <a:srgbClr val="000000"/>
              </a:solidFill>
            </a:endParaRPr>
          </a:p>
          <a:p>
            <a:r>
              <a:rPr lang="tr-TR" sz="2200" dirty="0">
                <a:solidFill>
                  <a:srgbClr val="000000"/>
                </a:solidFill>
                <a:latin typeface="Times New Roman" panose="02020603050405020304" pitchFamily="18" charset="0"/>
                <a:cs typeface="Times New Roman" panose="02020603050405020304" pitchFamily="18" charset="0"/>
              </a:rPr>
              <a:t>Kamu Kurum ve Kuruluşlarında yapılan iş ve işlemler, haberleşmeler ile gerçek ve tüzel kişilerin gördükleri hizmetler neticesinde oluşan belgelerin barındırıldığı yerler </a:t>
            </a:r>
            <a:r>
              <a:rPr lang="tr-TR" sz="2200" b="1" i="1" dirty="0">
                <a:solidFill>
                  <a:srgbClr val="00B0F0"/>
                </a:solidFill>
                <a:latin typeface="Times New Roman" panose="02020603050405020304" pitchFamily="18" charset="0"/>
                <a:cs typeface="Times New Roman" panose="02020603050405020304" pitchFamily="18" charset="0"/>
              </a:rPr>
              <a:t>«arşiv» </a:t>
            </a:r>
            <a:r>
              <a:rPr lang="tr-TR" sz="2200" dirty="0">
                <a:solidFill>
                  <a:srgbClr val="000000"/>
                </a:solidFill>
                <a:latin typeface="Times New Roman" panose="02020603050405020304" pitchFamily="18" charset="0"/>
                <a:cs typeface="Times New Roman" panose="02020603050405020304" pitchFamily="18" charset="0"/>
              </a:rPr>
              <a:t>olarak tanımlanmıştır.</a:t>
            </a:r>
            <a:endParaRPr lang="tr-TR" sz="2200" dirty="0">
              <a:latin typeface="Times New Roman" panose="02020603050405020304" pitchFamily="18" charset="0"/>
              <a:cs typeface="Times New Roman" panose="02020603050405020304" pitchFamily="18" charset="0"/>
            </a:endParaRPr>
          </a:p>
        </p:txBody>
      </p:sp>
      <p:sp>
        <p:nvSpPr>
          <p:cNvPr id="9" name="Metin kutusu 8"/>
          <p:cNvSpPr txBox="1"/>
          <p:nvPr/>
        </p:nvSpPr>
        <p:spPr>
          <a:xfrm>
            <a:off x="457201" y="4157133"/>
            <a:ext cx="8847668" cy="1723549"/>
          </a:xfrm>
          <a:prstGeom prst="rect">
            <a:avLst/>
          </a:prstGeom>
          <a:noFill/>
        </p:spPr>
        <p:txBody>
          <a:bodyPr wrap="square" rtlCol="0">
            <a:spAutoFit/>
          </a:bodyPr>
          <a:lstStyle/>
          <a:p>
            <a:r>
              <a:rPr lang="tr-TR" sz="2200" dirty="0">
                <a:latin typeface="Times New Roman" panose="02020603050405020304" pitchFamily="18" charset="0"/>
                <a:cs typeface="Times New Roman" panose="02020603050405020304" pitchFamily="18" charset="0"/>
              </a:rPr>
              <a:t>Arşivler, Kamu Kurum ve Kuruluşlarının bilgi ve belgelerin gerektiğinde kullanıma sunulmasını sağlayan bilgi depoları, beyni, geçmişi ve hazinesidir. Bu nedenle arşivlemede arşiv belgesinin saklanması, muhafazası önem arz etmektedir</a:t>
            </a:r>
            <a:r>
              <a:rPr lang="tr-TR" dirty="0">
                <a:latin typeface="Times New Roman" panose="02020603050405020304" pitchFamily="18" charset="0"/>
                <a:cs typeface="Times New Roman" panose="02020603050405020304" pitchFamily="18" charset="0"/>
              </a:rPr>
              <a:t>. </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25984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Unvan 5"/>
          <p:cNvSpPr>
            <a:spLocks noGrp="1"/>
          </p:cNvSpPr>
          <p:nvPr>
            <p:ph type="title"/>
          </p:nvPr>
        </p:nvSpPr>
        <p:spPr>
          <a:xfrm>
            <a:off x="134472" y="174811"/>
            <a:ext cx="8789396" cy="4879789"/>
          </a:xfrm>
        </p:spPr>
        <p:txBody>
          <a:bodyPr>
            <a:noAutofit/>
          </a:bodyPr>
          <a:lstStyle/>
          <a:p>
            <a:r>
              <a:rPr lang="tr-TR" sz="2000" dirty="0">
                <a:solidFill>
                  <a:srgbClr val="000000"/>
                </a:solidFill>
                <a:latin typeface="Times New Roman" panose="02020603050405020304" pitchFamily="18" charset="0"/>
                <a:cs typeface="Times New Roman" panose="02020603050405020304" pitchFamily="18" charset="0"/>
              </a:rPr>
              <a:t/>
            </a:r>
            <a:br>
              <a:rPr lang="tr-TR" sz="2000" dirty="0">
                <a:solidFill>
                  <a:srgbClr val="000000"/>
                </a:solidFill>
                <a:latin typeface="Times New Roman" panose="02020603050405020304" pitchFamily="18" charset="0"/>
                <a:cs typeface="Times New Roman" panose="02020603050405020304" pitchFamily="18" charset="0"/>
              </a:rPr>
            </a:br>
            <a:r>
              <a:rPr lang="tr-TR" sz="2000" dirty="0">
                <a:solidFill>
                  <a:srgbClr val="000000"/>
                </a:solidFill>
                <a:latin typeface="Times New Roman" panose="02020603050405020304" pitchFamily="18" charset="0"/>
                <a:cs typeface="Times New Roman" panose="02020603050405020304" pitchFamily="18" charset="0"/>
              </a:rPr>
              <a:t/>
            </a:r>
            <a:br>
              <a:rPr lang="tr-TR" sz="2000" dirty="0">
                <a:solidFill>
                  <a:srgbClr val="000000"/>
                </a:solidFill>
                <a:latin typeface="Times New Roman" panose="02020603050405020304" pitchFamily="18" charset="0"/>
                <a:cs typeface="Times New Roman" panose="02020603050405020304" pitchFamily="18" charset="0"/>
              </a:rPr>
            </a:br>
            <a:endParaRPr lang="tr-TR" sz="2000" dirty="0">
              <a:latin typeface="Times New Roman" panose="02020603050405020304" pitchFamily="18" charset="0"/>
              <a:cs typeface="Times New Roman" panose="02020603050405020304" pitchFamily="18" charset="0"/>
            </a:endParaRPr>
          </a:p>
        </p:txBody>
      </p:sp>
      <p:sp>
        <p:nvSpPr>
          <p:cNvPr id="9" name="Metin kutusu 8"/>
          <p:cNvSpPr txBox="1"/>
          <p:nvPr/>
        </p:nvSpPr>
        <p:spPr>
          <a:xfrm>
            <a:off x="296334" y="872067"/>
            <a:ext cx="8085666" cy="1384995"/>
          </a:xfrm>
          <a:prstGeom prst="rect">
            <a:avLst/>
          </a:prstGeom>
          <a:noFill/>
        </p:spPr>
        <p:txBody>
          <a:bodyPr wrap="square" rtlCol="0">
            <a:spAutoFit/>
          </a:bodyPr>
          <a:lstStyle/>
          <a:p>
            <a:endParaRPr lang="tr-TR" sz="1500" b="1" i="1" dirty="0">
              <a:solidFill>
                <a:srgbClr val="00B0F0"/>
              </a:solidFill>
              <a:latin typeface="Times New Roman" panose="02020603050405020304" pitchFamily="18" charset="0"/>
              <a:cs typeface="Times New Roman" panose="02020603050405020304" pitchFamily="18" charset="0"/>
            </a:endParaRPr>
          </a:p>
          <a:p>
            <a:endParaRPr lang="tr-TR" sz="1500" b="1" i="1" dirty="0">
              <a:solidFill>
                <a:srgbClr val="00B0F0"/>
              </a:solidFill>
              <a:latin typeface="Times New Roman" panose="02020603050405020304" pitchFamily="18" charset="0"/>
              <a:cs typeface="Times New Roman" panose="02020603050405020304" pitchFamily="18" charset="0"/>
            </a:endParaRPr>
          </a:p>
          <a:p>
            <a:endParaRPr lang="tr-TR" dirty="0"/>
          </a:p>
          <a:p>
            <a:endParaRPr lang="tr-TR" dirty="0"/>
          </a:p>
          <a:p>
            <a:endParaRPr lang="tr-TR" dirty="0"/>
          </a:p>
        </p:txBody>
      </p:sp>
      <p:pic>
        <p:nvPicPr>
          <p:cNvPr id="4" name="Resim 3"/>
          <p:cNvPicPr>
            <a:picLocks noChangeAspect="1"/>
          </p:cNvPicPr>
          <p:nvPr/>
        </p:nvPicPr>
        <p:blipFill>
          <a:blip r:embed="rId2"/>
          <a:stretch>
            <a:fillRect/>
          </a:stretch>
        </p:blipFill>
        <p:spPr>
          <a:xfrm>
            <a:off x="296334" y="600313"/>
            <a:ext cx="10245983" cy="4997301"/>
          </a:xfrm>
          <a:prstGeom prst="rect">
            <a:avLst/>
          </a:prstGeom>
        </p:spPr>
      </p:pic>
    </p:spTree>
    <p:extLst>
      <p:ext uri="{BB962C8B-B14F-4D97-AF65-F5344CB8AC3E}">
        <p14:creationId xmlns:p14="http://schemas.microsoft.com/office/powerpoint/2010/main" val="4867205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Unvan 5"/>
          <p:cNvSpPr>
            <a:spLocks noGrp="1"/>
          </p:cNvSpPr>
          <p:nvPr>
            <p:ph type="title"/>
          </p:nvPr>
        </p:nvSpPr>
        <p:spPr>
          <a:xfrm>
            <a:off x="134472" y="174811"/>
            <a:ext cx="8789396" cy="4879789"/>
          </a:xfrm>
        </p:spPr>
        <p:txBody>
          <a:bodyPr>
            <a:noAutofit/>
          </a:bodyPr>
          <a:lstStyle/>
          <a:p>
            <a:r>
              <a:rPr lang="tr-TR" sz="2000" dirty="0">
                <a:solidFill>
                  <a:srgbClr val="000000"/>
                </a:solidFill>
                <a:latin typeface="Times New Roman" panose="02020603050405020304" pitchFamily="18" charset="0"/>
                <a:cs typeface="Times New Roman" panose="02020603050405020304" pitchFamily="18" charset="0"/>
              </a:rPr>
              <a:t/>
            </a:r>
            <a:br>
              <a:rPr lang="tr-TR" sz="2000" dirty="0">
                <a:solidFill>
                  <a:srgbClr val="000000"/>
                </a:solidFill>
                <a:latin typeface="Times New Roman" panose="02020603050405020304" pitchFamily="18" charset="0"/>
                <a:cs typeface="Times New Roman" panose="02020603050405020304" pitchFamily="18" charset="0"/>
              </a:rPr>
            </a:br>
            <a:r>
              <a:rPr lang="tr-TR" sz="2000" dirty="0">
                <a:solidFill>
                  <a:srgbClr val="000000"/>
                </a:solidFill>
                <a:latin typeface="Times New Roman" panose="02020603050405020304" pitchFamily="18" charset="0"/>
                <a:cs typeface="Times New Roman" panose="02020603050405020304" pitchFamily="18" charset="0"/>
              </a:rPr>
              <a:t/>
            </a:r>
            <a:br>
              <a:rPr lang="tr-TR" sz="2000" dirty="0">
                <a:solidFill>
                  <a:srgbClr val="000000"/>
                </a:solidFill>
                <a:latin typeface="Times New Roman" panose="02020603050405020304" pitchFamily="18" charset="0"/>
                <a:cs typeface="Times New Roman" panose="02020603050405020304" pitchFamily="18" charset="0"/>
              </a:rPr>
            </a:br>
            <a:endParaRPr lang="tr-TR" sz="2000" dirty="0">
              <a:latin typeface="Times New Roman" panose="02020603050405020304" pitchFamily="18" charset="0"/>
              <a:cs typeface="Times New Roman" panose="02020603050405020304" pitchFamily="18" charset="0"/>
            </a:endParaRPr>
          </a:p>
        </p:txBody>
      </p:sp>
      <p:sp>
        <p:nvSpPr>
          <p:cNvPr id="9" name="Metin kutusu 8"/>
          <p:cNvSpPr txBox="1"/>
          <p:nvPr/>
        </p:nvSpPr>
        <p:spPr>
          <a:xfrm>
            <a:off x="296334" y="872067"/>
            <a:ext cx="8085666" cy="1384995"/>
          </a:xfrm>
          <a:prstGeom prst="rect">
            <a:avLst/>
          </a:prstGeom>
          <a:noFill/>
        </p:spPr>
        <p:txBody>
          <a:bodyPr wrap="square" rtlCol="0">
            <a:spAutoFit/>
          </a:bodyPr>
          <a:lstStyle/>
          <a:p>
            <a:endParaRPr lang="tr-TR" sz="1500" b="1" i="1" dirty="0">
              <a:solidFill>
                <a:srgbClr val="00B0F0"/>
              </a:solidFill>
              <a:latin typeface="Times New Roman" panose="02020603050405020304" pitchFamily="18" charset="0"/>
              <a:cs typeface="Times New Roman" panose="02020603050405020304" pitchFamily="18" charset="0"/>
            </a:endParaRPr>
          </a:p>
          <a:p>
            <a:endParaRPr lang="tr-TR" sz="1500" b="1" i="1" dirty="0">
              <a:solidFill>
                <a:srgbClr val="00B0F0"/>
              </a:solidFill>
              <a:latin typeface="Times New Roman" panose="02020603050405020304" pitchFamily="18" charset="0"/>
              <a:cs typeface="Times New Roman" panose="02020603050405020304" pitchFamily="18" charset="0"/>
            </a:endParaRPr>
          </a:p>
          <a:p>
            <a:endParaRPr lang="tr-TR" dirty="0"/>
          </a:p>
          <a:p>
            <a:endParaRPr lang="tr-TR" dirty="0"/>
          </a:p>
          <a:p>
            <a:endParaRPr lang="tr-TR" dirty="0"/>
          </a:p>
        </p:txBody>
      </p:sp>
      <p:pic>
        <p:nvPicPr>
          <p:cNvPr id="2" name="Resim 1"/>
          <p:cNvPicPr>
            <a:picLocks noChangeAspect="1"/>
          </p:cNvPicPr>
          <p:nvPr/>
        </p:nvPicPr>
        <p:blipFill>
          <a:blip r:embed="rId2"/>
          <a:stretch>
            <a:fillRect/>
          </a:stretch>
        </p:blipFill>
        <p:spPr>
          <a:xfrm>
            <a:off x="344947" y="499533"/>
            <a:ext cx="10339986" cy="5655734"/>
          </a:xfrm>
          <a:prstGeom prst="rect">
            <a:avLst/>
          </a:prstGeom>
        </p:spPr>
      </p:pic>
    </p:spTree>
    <p:extLst>
      <p:ext uri="{BB962C8B-B14F-4D97-AF65-F5344CB8AC3E}">
        <p14:creationId xmlns:p14="http://schemas.microsoft.com/office/powerpoint/2010/main" val="11804548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Unvan 5"/>
          <p:cNvSpPr>
            <a:spLocks noGrp="1"/>
          </p:cNvSpPr>
          <p:nvPr>
            <p:ph type="title"/>
          </p:nvPr>
        </p:nvSpPr>
        <p:spPr>
          <a:xfrm>
            <a:off x="134472" y="174811"/>
            <a:ext cx="8789396" cy="4879789"/>
          </a:xfrm>
        </p:spPr>
        <p:txBody>
          <a:bodyPr>
            <a:noAutofit/>
          </a:bodyPr>
          <a:lstStyle/>
          <a:p>
            <a:r>
              <a:rPr lang="tr-TR" sz="2000" dirty="0">
                <a:solidFill>
                  <a:srgbClr val="000000"/>
                </a:solidFill>
                <a:latin typeface="Times New Roman" panose="02020603050405020304" pitchFamily="18" charset="0"/>
                <a:cs typeface="Times New Roman" panose="02020603050405020304" pitchFamily="18" charset="0"/>
              </a:rPr>
              <a:t/>
            </a:r>
            <a:br>
              <a:rPr lang="tr-TR" sz="2000" dirty="0">
                <a:solidFill>
                  <a:srgbClr val="000000"/>
                </a:solidFill>
                <a:latin typeface="Times New Roman" panose="02020603050405020304" pitchFamily="18" charset="0"/>
                <a:cs typeface="Times New Roman" panose="02020603050405020304" pitchFamily="18" charset="0"/>
              </a:rPr>
            </a:br>
            <a:r>
              <a:rPr lang="tr-TR" sz="2000" dirty="0">
                <a:solidFill>
                  <a:srgbClr val="000000"/>
                </a:solidFill>
                <a:latin typeface="Times New Roman" panose="02020603050405020304" pitchFamily="18" charset="0"/>
                <a:cs typeface="Times New Roman" panose="02020603050405020304" pitchFamily="18" charset="0"/>
              </a:rPr>
              <a:t/>
            </a:r>
            <a:br>
              <a:rPr lang="tr-TR" sz="2000" dirty="0">
                <a:solidFill>
                  <a:srgbClr val="000000"/>
                </a:solidFill>
                <a:latin typeface="Times New Roman" panose="02020603050405020304" pitchFamily="18" charset="0"/>
                <a:cs typeface="Times New Roman" panose="02020603050405020304" pitchFamily="18" charset="0"/>
              </a:rPr>
            </a:br>
            <a:endParaRPr lang="tr-TR" sz="2000" dirty="0">
              <a:latin typeface="Times New Roman" panose="02020603050405020304" pitchFamily="18" charset="0"/>
              <a:cs typeface="Times New Roman" panose="02020603050405020304" pitchFamily="18" charset="0"/>
            </a:endParaRPr>
          </a:p>
        </p:txBody>
      </p:sp>
      <p:sp>
        <p:nvSpPr>
          <p:cNvPr id="9" name="Metin kutusu 8"/>
          <p:cNvSpPr txBox="1"/>
          <p:nvPr/>
        </p:nvSpPr>
        <p:spPr>
          <a:xfrm>
            <a:off x="296334" y="872067"/>
            <a:ext cx="8085666" cy="1384995"/>
          </a:xfrm>
          <a:prstGeom prst="rect">
            <a:avLst/>
          </a:prstGeom>
          <a:noFill/>
        </p:spPr>
        <p:txBody>
          <a:bodyPr wrap="square" rtlCol="0">
            <a:spAutoFit/>
          </a:bodyPr>
          <a:lstStyle/>
          <a:p>
            <a:endParaRPr lang="tr-TR" sz="1500" b="1" i="1" dirty="0">
              <a:solidFill>
                <a:srgbClr val="00B0F0"/>
              </a:solidFill>
              <a:latin typeface="Times New Roman" panose="02020603050405020304" pitchFamily="18" charset="0"/>
              <a:cs typeface="Times New Roman" panose="02020603050405020304" pitchFamily="18" charset="0"/>
            </a:endParaRPr>
          </a:p>
          <a:p>
            <a:endParaRPr lang="tr-TR" sz="1500" b="1" i="1" dirty="0">
              <a:solidFill>
                <a:srgbClr val="00B0F0"/>
              </a:solidFill>
              <a:latin typeface="Times New Roman" panose="02020603050405020304" pitchFamily="18" charset="0"/>
              <a:cs typeface="Times New Roman" panose="02020603050405020304" pitchFamily="18" charset="0"/>
            </a:endParaRPr>
          </a:p>
          <a:p>
            <a:endParaRPr lang="tr-TR" dirty="0"/>
          </a:p>
          <a:p>
            <a:endParaRPr lang="tr-TR" dirty="0"/>
          </a:p>
          <a:p>
            <a:endParaRPr lang="tr-TR" dirty="0"/>
          </a:p>
        </p:txBody>
      </p:sp>
      <p:pic>
        <p:nvPicPr>
          <p:cNvPr id="2" name="Resim 1"/>
          <p:cNvPicPr>
            <a:picLocks noChangeAspect="1"/>
          </p:cNvPicPr>
          <p:nvPr/>
        </p:nvPicPr>
        <p:blipFill>
          <a:blip r:embed="rId2"/>
          <a:stretch>
            <a:fillRect/>
          </a:stretch>
        </p:blipFill>
        <p:spPr>
          <a:xfrm>
            <a:off x="220133" y="205799"/>
            <a:ext cx="10583334" cy="6076468"/>
          </a:xfrm>
          <a:prstGeom prst="rect">
            <a:avLst/>
          </a:prstGeom>
        </p:spPr>
      </p:pic>
    </p:spTree>
    <p:extLst>
      <p:ext uri="{BB962C8B-B14F-4D97-AF65-F5344CB8AC3E}">
        <p14:creationId xmlns:p14="http://schemas.microsoft.com/office/powerpoint/2010/main" val="25398140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Unvan 5"/>
          <p:cNvSpPr>
            <a:spLocks noGrp="1"/>
          </p:cNvSpPr>
          <p:nvPr>
            <p:ph type="title"/>
          </p:nvPr>
        </p:nvSpPr>
        <p:spPr>
          <a:xfrm>
            <a:off x="134472" y="174811"/>
            <a:ext cx="8789396" cy="4879789"/>
          </a:xfrm>
        </p:spPr>
        <p:txBody>
          <a:bodyPr>
            <a:noAutofit/>
          </a:bodyPr>
          <a:lstStyle/>
          <a:p>
            <a:r>
              <a:rPr lang="tr-TR" sz="2000" dirty="0">
                <a:solidFill>
                  <a:srgbClr val="000000"/>
                </a:solidFill>
                <a:latin typeface="Times New Roman" panose="02020603050405020304" pitchFamily="18" charset="0"/>
                <a:cs typeface="Times New Roman" panose="02020603050405020304" pitchFamily="18" charset="0"/>
              </a:rPr>
              <a:t/>
            </a:r>
            <a:br>
              <a:rPr lang="tr-TR" sz="2000" dirty="0">
                <a:solidFill>
                  <a:srgbClr val="000000"/>
                </a:solidFill>
                <a:latin typeface="Times New Roman" panose="02020603050405020304" pitchFamily="18" charset="0"/>
                <a:cs typeface="Times New Roman" panose="02020603050405020304" pitchFamily="18" charset="0"/>
              </a:rPr>
            </a:br>
            <a:r>
              <a:rPr lang="tr-TR" sz="2000" dirty="0">
                <a:solidFill>
                  <a:srgbClr val="000000"/>
                </a:solidFill>
                <a:latin typeface="Times New Roman" panose="02020603050405020304" pitchFamily="18" charset="0"/>
                <a:cs typeface="Times New Roman" panose="02020603050405020304" pitchFamily="18" charset="0"/>
              </a:rPr>
              <a:t/>
            </a:r>
            <a:br>
              <a:rPr lang="tr-TR" sz="2000" dirty="0">
                <a:solidFill>
                  <a:srgbClr val="000000"/>
                </a:solidFill>
                <a:latin typeface="Times New Roman" panose="02020603050405020304" pitchFamily="18" charset="0"/>
                <a:cs typeface="Times New Roman" panose="02020603050405020304" pitchFamily="18" charset="0"/>
              </a:rPr>
            </a:br>
            <a:endParaRPr lang="tr-TR" sz="2000" dirty="0">
              <a:latin typeface="Times New Roman" panose="02020603050405020304" pitchFamily="18" charset="0"/>
              <a:cs typeface="Times New Roman" panose="02020603050405020304" pitchFamily="18" charset="0"/>
            </a:endParaRPr>
          </a:p>
        </p:txBody>
      </p:sp>
      <p:sp>
        <p:nvSpPr>
          <p:cNvPr id="9" name="Metin kutusu 8"/>
          <p:cNvSpPr txBox="1"/>
          <p:nvPr/>
        </p:nvSpPr>
        <p:spPr>
          <a:xfrm>
            <a:off x="296334" y="872067"/>
            <a:ext cx="8085666" cy="1384995"/>
          </a:xfrm>
          <a:prstGeom prst="rect">
            <a:avLst/>
          </a:prstGeom>
          <a:noFill/>
        </p:spPr>
        <p:txBody>
          <a:bodyPr wrap="square" rtlCol="0">
            <a:spAutoFit/>
          </a:bodyPr>
          <a:lstStyle/>
          <a:p>
            <a:endParaRPr lang="tr-TR" sz="1500" b="1" i="1" dirty="0">
              <a:solidFill>
                <a:srgbClr val="00B0F0"/>
              </a:solidFill>
              <a:latin typeface="Times New Roman" panose="02020603050405020304" pitchFamily="18" charset="0"/>
              <a:cs typeface="Times New Roman" panose="02020603050405020304" pitchFamily="18" charset="0"/>
            </a:endParaRPr>
          </a:p>
          <a:p>
            <a:endParaRPr lang="tr-TR" sz="1500" b="1" i="1" dirty="0">
              <a:solidFill>
                <a:srgbClr val="00B0F0"/>
              </a:solidFill>
              <a:latin typeface="Times New Roman" panose="02020603050405020304" pitchFamily="18" charset="0"/>
              <a:cs typeface="Times New Roman" panose="02020603050405020304" pitchFamily="18" charset="0"/>
            </a:endParaRPr>
          </a:p>
          <a:p>
            <a:endParaRPr lang="tr-TR" dirty="0"/>
          </a:p>
          <a:p>
            <a:endParaRPr lang="tr-TR" dirty="0"/>
          </a:p>
          <a:p>
            <a:endParaRPr lang="tr-TR" dirty="0"/>
          </a:p>
        </p:txBody>
      </p:sp>
      <p:pic>
        <p:nvPicPr>
          <p:cNvPr id="4" name="Resim 3"/>
          <p:cNvPicPr>
            <a:picLocks noChangeAspect="1"/>
          </p:cNvPicPr>
          <p:nvPr/>
        </p:nvPicPr>
        <p:blipFill>
          <a:blip r:embed="rId2"/>
          <a:stretch>
            <a:fillRect/>
          </a:stretch>
        </p:blipFill>
        <p:spPr>
          <a:xfrm>
            <a:off x="296332" y="444880"/>
            <a:ext cx="10930467" cy="5837387"/>
          </a:xfrm>
          <a:prstGeom prst="rect">
            <a:avLst/>
          </a:prstGeom>
        </p:spPr>
      </p:pic>
    </p:spTree>
    <p:extLst>
      <p:ext uri="{BB962C8B-B14F-4D97-AF65-F5344CB8AC3E}">
        <p14:creationId xmlns:p14="http://schemas.microsoft.com/office/powerpoint/2010/main" val="35558361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Unvan 5"/>
          <p:cNvSpPr>
            <a:spLocks noGrp="1"/>
          </p:cNvSpPr>
          <p:nvPr>
            <p:ph type="title"/>
          </p:nvPr>
        </p:nvSpPr>
        <p:spPr>
          <a:xfrm>
            <a:off x="134472" y="174811"/>
            <a:ext cx="8789396" cy="4879789"/>
          </a:xfrm>
        </p:spPr>
        <p:txBody>
          <a:bodyPr>
            <a:noAutofit/>
          </a:bodyPr>
          <a:lstStyle/>
          <a:p>
            <a:r>
              <a:rPr lang="tr-TR" sz="2000" dirty="0">
                <a:solidFill>
                  <a:srgbClr val="000000"/>
                </a:solidFill>
                <a:latin typeface="Times New Roman" panose="02020603050405020304" pitchFamily="18" charset="0"/>
                <a:cs typeface="Times New Roman" panose="02020603050405020304" pitchFamily="18" charset="0"/>
              </a:rPr>
              <a:t/>
            </a:r>
            <a:br>
              <a:rPr lang="tr-TR" sz="2000" dirty="0">
                <a:solidFill>
                  <a:srgbClr val="000000"/>
                </a:solidFill>
                <a:latin typeface="Times New Roman" panose="02020603050405020304" pitchFamily="18" charset="0"/>
                <a:cs typeface="Times New Roman" panose="02020603050405020304" pitchFamily="18" charset="0"/>
              </a:rPr>
            </a:br>
            <a:r>
              <a:rPr lang="tr-TR" sz="2000" dirty="0">
                <a:solidFill>
                  <a:srgbClr val="000000"/>
                </a:solidFill>
                <a:latin typeface="Times New Roman" panose="02020603050405020304" pitchFamily="18" charset="0"/>
                <a:cs typeface="Times New Roman" panose="02020603050405020304" pitchFamily="18" charset="0"/>
              </a:rPr>
              <a:t/>
            </a:r>
            <a:br>
              <a:rPr lang="tr-TR" sz="2000" dirty="0">
                <a:solidFill>
                  <a:srgbClr val="000000"/>
                </a:solidFill>
                <a:latin typeface="Times New Roman" panose="02020603050405020304" pitchFamily="18" charset="0"/>
                <a:cs typeface="Times New Roman" panose="02020603050405020304" pitchFamily="18" charset="0"/>
              </a:rPr>
            </a:br>
            <a:endParaRPr lang="tr-TR" sz="2000" dirty="0">
              <a:latin typeface="Times New Roman" panose="02020603050405020304" pitchFamily="18" charset="0"/>
              <a:cs typeface="Times New Roman" panose="02020603050405020304" pitchFamily="18" charset="0"/>
            </a:endParaRPr>
          </a:p>
        </p:txBody>
      </p:sp>
      <p:sp>
        <p:nvSpPr>
          <p:cNvPr id="9" name="Metin kutusu 8"/>
          <p:cNvSpPr txBox="1"/>
          <p:nvPr/>
        </p:nvSpPr>
        <p:spPr>
          <a:xfrm>
            <a:off x="296334" y="872067"/>
            <a:ext cx="8085666" cy="1384995"/>
          </a:xfrm>
          <a:prstGeom prst="rect">
            <a:avLst/>
          </a:prstGeom>
          <a:noFill/>
        </p:spPr>
        <p:txBody>
          <a:bodyPr wrap="square" rtlCol="0">
            <a:spAutoFit/>
          </a:bodyPr>
          <a:lstStyle/>
          <a:p>
            <a:endParaRPr lang="tr-TR" sz="1500" b="1" i="1" dirty="0">
              <a:solidFill>
                <a:srgbClr val="00B0F0"/>
              </a:solidFill>
              <a:latin typeface="Times New Roman" panose="02020603050405020304" pitchFamily="18" charset="0"/>
              <a:cs typeface="Times New Roman" panose="02020603050405020304" pitchFamily="18" charset="0"/>
            </a:endParaRPr>
          </a:p>
          <a:p>
            <a:endParaRPr lang="tr-TR" sz="1500" b="1" i="1" dirty="0">
              <a:solidFill>
                <a:srgbClr val="00B0F0"/>
              </a:solidFill>
              <a:latin typeface="Times New Roman" panose="02020603050405020304" pitchFamily="18" charset="0"/>
              <a:cs typeface="Times New Roman" panose="02020603050405020304" pitchFamily="18" charset="0"/>
            </a:endParaRPr>
          </a:p>
          <a:p>
            <a:endParaRPr lang="tr-TR" dirty="0"/>
          </a:p>
          <a:p>
            <a:endParaRPr lang="tr-TR" dirty="0"/>
          </a:p>
          <a:p>
            <a:endParaRPr lang="tr-TR" dirty="0"/>
          </a:p>
        </p:txBody>
      </p:sp>
      <p:pic>
        <p:nvPicPr>
          <p:cNvPr id="2" name="Resim 1"/>
          <p:cNvPicPr>
            <a:picLocks noChangeAspect="1"/>
          </p:cNvPicPr>
          <p:nvPr/>
        </p:nvPicPr>
        <p:blipFill>
          <a:blip r:embed="rId2"/>
          <a:stretch>
            <a:fillRect/>
          </a:stretch>
        </p:blipFill>
        <p:spPr>
          <a:xfrm>
            <a:off x="176935" y="465668"/>
            <a:ext cx="10872065" cy="6239932"/>
          </a:xfrm>
          <a:prstGeom prst="rect">
            <a:avLst/>
          </a:prstGeom>
        </p:spPr>
      </p:pic>
    </p:spTree>
    <p:extLst>
      <p:ext uri="{BB962C8B-B14F-4D97-AF65-F5344CB8AC3E}">
        <p14:creationId xmlns:p14="http://schemas.microsoft.com/office/powerpoint/2010/main" val="19697618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Unvan 5"/>
          <p:cNvSpPr>
            <a:spLocks noGrp="1"/>
          </p:cNvSpPr>
          <p:nvPr>
            <p:ph type="title"/>
          </p:nvPr>
        </p:nvSpPr>
        <p:spPr>
          <a:xfrm>
            <a:off x="159872" y="157878"/>
            <a:ext cx="8789396" cy="4879789"/>
          </a:xfrm>
        </p:spPr>
        <p:txBody>
          <a:bodyPr>
            <a:noAutofit/>
          </a:bodyPr>
          <a:lstStyle/>
          <a:p>
            <a:r>
              <a:rPr lang="tr-TR" sz="2000" dirty="0">
                <a:solidFill>
                  <a:srgbClr val="000000"/>
                </a:solidFill>
                <a:latin typeface="Times New Roman" panose="02020603050405020304" pitchFamily="18" charset="0"/>
                <a:cs typeface="Times New Roman" panose="02020603050405020304" pitchFamily="18" charset="0"/>
              </a:rPr>
              <a:t/>
            </a:r>
            <a:br>
              <a:rPr lang="tr-TR" sz="2000" dirty="0">
                <a:solidFill>
                  <a:srgbClr val="000000"/>
                </a:solidFill>
                <a:latin typeface="Times New Roman" panose="02020603050405020304" pitchFamily="18" charset="0"/>
                <a:cs typeface="Times New Roman" panose="02020603050405020304" pitchFamily="18" charset="0"/>
              </a:rPr>
            </a:br>
            <a:r>
              <a:rPr lang="tr-TR" sz="2000" dirty="0">
                <a:solidFill>
                  <a:srgbClr val="000000"/>
                </a:solidFill>
                <a:latin typeface="Times New Roman" panose="02020603050405020304" pitchFamily="18" charset="0"/>
                <a:cs typeface="Times New Roman" panose="02020603050405020304" pitchFamily="18" charset="0"/>
              </a:rPr>
              <a:t/>
            </a:r>
            <a:br>
              <a:rPr lang="tr-TR" sz="2000" dirty="0">
                <a:solidFill>
                  <a:srgbClr val="000000"/>
                </a:solidFill>
                <a:latin typeface="Times New Roman" panose="02020603050405020304" pitchFamily="18" charset="0"/>
                <a:cs typeface="Times New Roman" panose="02020603050405020304" pitchFamily="18" charset="0"/>
              </a:rPr>
            </a:br>
            <a:endParaRPr lang="tr-TR" sz="2000" dirty="0">
              <a:latin typeface="Times New Roman" panose="02020603050405020304" pitchFamily="18" charset="0"/>
              <a:cs typeface="Times New Roman" panose="02020603050405020304" pitchFamily="18" charset="0"/>
            </a:endParaRPr>
          </a:p>
        </p:txBody>
      </p:sp>
      <p:sp>
        <p:nvSpPr>
          <p:cNvPr id="9" name="Metin kutusu 8"/>
          <p:cNvSpPr txBox="1"/>
          <p:nvPr/>
        </p:nvSpPr>
        <p:spPr>
          <a:xfrm>
            <a:off x="296334" y="872067"/>
            <a:ext cx="8085666" cy="1384995"/>
          </a:xfrm>
          <a:prstGeom prst="rect">
            <a:avLst/>
          </a:prstGeom>
          <a:noFill/>
        </p:spPr>
        <p:txBody>
          <a:bodyPr wrap="square" rtlCol="0">
            <a:spAutoFit/>
          </a:bodyPr>
          <a:lstStyle/>
          <a:p>
            <a:endParaRPr lang="tr-TR" sz="1500" b="1" i="1" dirty="0">
              <a:solidFill>
                <a:srgbClr val="00B0F0"/>
              </a:solidFill>
              <a:latin typeface="Times New Roman" panose="02020603050405020304" pitchFamily="18" charset="0"/>
              <a:cs typeface="Times New Roman" panose="02020603050405020304" pitchFamily="18" charset="0"/>
            </a:endParaRPr>
          </a:p>
          <a:p>
            <a:endParaRPr lang="tr-TR" sz="1500" b="1" i="1" dirty="0">
              <a:solidFill>
                <a:srgbClr val="00B0F0"/>
              </a:solidFill>
              <a:latin typeface="Times New Roman" panose="02020603050405020304" pitchFamily="18" charset="0"/>
              <a:cs typeface="Times New Roman" panose="02020603050405020304" pitchFamily="18" charset="0"/>
            </a:endParaRPr>
          </a:p>
          <a:p>
            <a:endParaRPr lang="tr-TR" dirty="0"/>
          </a:p>
          <a:p>
            <a:endParaRPr lang="tr-TR" dirty="0"/>
          </a:p>
          <a:p>
            <a:endParaRPr lang="tr-TR" dirty="0"/>
          </a:p>
        </p:txBody>
      </p:sp>
      <p:pic>
        <p:nvPicPr>
          <p:cNvPr id="2" name="Resim 1"/>
          <p:cNvPicPr>
            <a:picLocks noChangeAspect="1"/>
          </p:cNvPicPr>
          <p:nvPr/>
        </p:nvPicPr>
        <p:blipFill>
          <a:blip r:embed="rId2"/>
          <a:stretch>
            <a:fillRect/>
          </a:stretch>
        </p:blipFill>
        <p:spPr>
          <a:xfrm>
            <a:off x="296334" y="409862"/>
            <a:ext cx="10221037" cy="5008805"/>
          </a:xfrm>
          <a:prstGeom prst="rect">
            <a:avLst/>
          </a:prstGeom>
        </p:spPr>
      </p:pic>
    </p:spTree>
    <p:extLst>
      <p:ext uri="{BB962C8B-B14F-4D97-AF65-F5344CB8AC3E}">
        <p14:creationId xmlns:p14="http://schemas.microsoft.com/office/powerpoint/2010/main" val="25341973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Unvan 5"/>
          <p:cNvSpPr>
            <a:spLocks noGrp="1"/>
          </p:cNvSpPr>
          <p:nvPr>
            <p:ph type="title"/>
          </p:nvPr>
        </p:nvSpPr>
        <p:spPr>
          <a:xfrm>
            <a:off x="134471" y="166345"/>
            <a:ext cx="9077261" cy="4879789"/>
          </a:xfrm>
        </p:spPr>
        <p:txBody>
          <a:bodyPr>
            <a:noAutofit/>
          </a:bodyPr>
          <a:lstStyle/>
          <a:p>
            <a:r>
              <a:rPr lang="tr-TR" sz="2000" dirty="0">
                <a:solidFill>
                  <a:srgbClr val="000000"/>
                </a:solidFill>
                <a:latin typeface="Times New Roman" panose="02020603050405020304" pitchFamily="18" charset="0"/>
                <a:cs typeface="Times New Roman" panose="02020603050405020304" pitchFamily="18" charset="0"/>
              </a:rPr>
              <a:t/>
            </a:r>
            <a:br>
              <a:rPr lang="tr-TR" sz="2000" dirty="0">
                <a:solidFill>
                  <a:srgbClr val="000000"/>
                </a:solidFill>
                <a:latin typeface="Times New Roman" panose="02020603050405020304" pitchFamily="18" charset="0"/>
                <a:cs typeface="Times New Roman" panose="02020603050405020304" pitchFamily="18" charset="0"/>
              </a:rPr>
            </a:br>
            <a:r>
              <a:rPr lang="tr-TR" sz="2000" dirty="0">
                <a:solidFill>
                  <a:srgbClr val="000000"/>
                </a:solidFill>
                <a:latin typeface="Times New Roman" panose="02020603050405020304" pitchFamily="18" charset="0"/>
                <a:cs typeface="Times New Roman" panose="02020603050405020304" pitchFamily="18" charset="0"/>
              </a:rPr>
              <a:t/>
            </a:r>
            <a:br>
              <a:rPr lang="tr-TR" sz="2000" dirty="0">
                <a:solidFill>
                  <a:srgbClr val="000000"/>
                </a:solidFill>
                <a:latin typeface="Times New Roman" panose="02020603050405020304" pitchFamily="18" charset="0"/>
                <a:cs typeface="Times New Roman" panose="02020603050405020304" pitchFamily="18" charset="0"/>
              </a:rPr>
            </a:br>
            <a:endParaRPr lang="tr-TR" sz="2000" dirty="0">
              <a:latin typeface="Times New Roman" panose="02020603050405020304" pitchFamily="18" charset="0"/>
              <a:cs typeface="Times New Roman" panose="02020603050405020304" pitchFamily="18" charset="0"/>
            </a:endParaRPr>
          </a:p>
        </p:txBody>
      </p:sp>
      <p:sp>
        <p:nvSpPr>
          <p:cNvPr id="9" name="Metin kutusu 8"/>
          <p:cNvSpPr txBox="1"/>
          <p:nvPr/>
        </p:nvSpPr>
        <p:spPr>
          <a:xfrm>
            <a:off x="296334" y="872067"/>
            <a:ext cx="8085666" cy="1384995"/>
          </a:xfrm>
          <a:prstGeom prst="rect">
            <a:avLst/>
          </a:prstGeom>
          <a:noFill/>
        </p:spPr>
        <p:txBody>
          <a:bodyPr wrap="square" rtlCol="0">
            <a:spAutoFit/>
          </a:bodyPr>
          <a:lstStyle/>
          <a:p>
            <a:endParaRPr lang="tr-TR" sz="1500" b="1" i="1" dirty="0">
              <a:solidFill>
                <a:srgbClr val="00B0F0"/>
              </a:solidFill>
              <a:latin typeface="Times New Roman" panose="02020603050405020304" pitchFamily="18" charset="0"/>
              <a:cs typeface="Times New Roman" panose="02020603050405020304" pitchFamily="18" charset="0"/>
            </a:endParaRPr>
          </a:p>
          <a:p>
            <a:endParaRPr lang="tr-TR" sz="1500" b="1" i="1" dirty="0">
              <a:solidFill>
                <a:srgbClr val="00B0F0"/>
              </a:solidFill>
              <a:latin typeface="Times New Roman" panose="02020603050405020304" pitchFamily="18" charset="0"/>
              <a:cs typeface="Times New Roman" panose="02020603050405020304" pitchFamily="18" charset="0"/>
            </a:endParaRPr>
          </a:p>
          <a:p>
            <a:endParaRPr lang="tr-TR" dirty="0"/>
          </a:p>
          <a:p>
            <a:endParaRPr lang="tr-TR" dirty="0"/>
          </a:p>
          <a:p>
            <a:endParaRPr lang="tr-TR" dirty="0"/>
          </a:p>
        </p:txBody>
      </p:sp>
      <p:pic>
        <p:nvPicPr>
          <p:cNvPr id="2" name="Resim 1"/>
          <p:cNvPicPr>
            <a:picLocks noChangeAspect="1"/>
          </p:cNvPicPr>
          <p:nvPr/>
        </p:nvPicPr>
        <p:blipFill>
          <a:blip r:embed="rId2"/>
          <a:stretch>
            <a:fillRect/>
          </a:stretch>
        </p:blipFill>
        <p:spPr>
          <a:xfrm>
            <a:off x="203199" y="166345"/>
            <a:ext cx="10659534" cy="6217522"/>
          </a:xfrm>
          <a:prstGeom prst="rect">
            <a:avLst/>
          </a:prstGeom>
        </p:spPr>
      </p:pic>
    </p:spTree>
    <p:extLst>
      <p:ext uri="{BB962C8B-B14F-4D97-AF65-F5344CB8AC3E}">
        <p14:creationId xmlns:p14="http://schemas.microsoft.com/office/powerpoint/2010/main" val="16979251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a:xfrm>
            <a:off x="134472" y="174811"/>
            <a:ext cx="8899462" cy="5624856"/>
          </a:xfrm>
          <a:pattFill prst="pct5">
            <a:fgClr>
              <a:schemeClr val="accent1"/>
            </a:fgClr>
            <a:bgClr>
              <a:schemeClr val="bg1"/>
            </a:bgClr>
          </a:pattFill>
        </p:spPr>
        <p:txBody>
          <a:bodyPr>
            <a:normAutofit fontScale="90000"/>
          </a:bodyPr>
          <a:lstStyle/>
          <a:p>
            <a:r>
              <a:rPr lang="tr-TR" sz="2000" b="1" dirty="0">
                <a:solidFill>
                  <a:srgbClr val="FF0000"/>
                </a:solidFill>
                <a:latin typeface="Times New Roman" panose="02020603050405020304" pitchFamily="18" charset="0"/>
                <a:cs typeface="Times New Roman" panose="02020603050405020304" pitchFamily="18" charset="0"/>
              </a:rPr>
              <a:t/>
            </a:r>
            <a:br>
              <a:rPr lang="tr-TR" sz="2000" b="1" dirty="0">
                <a:solidFill>
                  <a:srgbClr val="FF0000"/>
                </a:solidFill>
                <a:latin typeface="Times New Roman" panose="02020603050405020304" pitchFamily="18" charset="0"/>
                <a:cs typeface="Times New Roman" panose="02020603050405020304" pitchFamily="18" charset="0"/>
              </a:rPr>
            </a:br>
            <a:r>
              <a:rPr lang="tr-TR" sz="3300" b="1" dirty="0">
                <a:solidFill>
                  <a:srgbClr val="00B0F0"/>
                </a:solidFill>
                <a:latin typeface="Times New Roman" panose="02020603050405020304" pitchFamily="18" charset="0"/>
                <a:cs typeface="Times New Roman" panose="02020603050405020304" pitchFamily="18" charset="0"/>
              </a:rPr>
              <a:t>O Halde; SAÜ’DE BİRİM ARŞİVLERİNDE;</a:t>
            </a:r>
            <a:br>
              <a:rPr lang="tr-TR" sz="3300" b="1" dirty="0">
                <a:solidFill>
                  <a:srgbClr val="00B0F0"/>
                </a:solidFill>
                <a:latin typeface="Times New Roman" panose="02020603050405020304" pitchFamily="18" charset="0"/>
                <a:cs typeface="Times New Roman" panose="02020603050405020304" pitchFamily="18" charset="0"/>
              </a:rPr>
            </a:br>
            <a:r>
              <a:rPr lang="tr-TR" sz="2000" dirty="0">
                <a:latin typeface="Times New Roman" panose="02020603050405020304" pitchFamily="18" charset="0"/>
                <a:cs typeface="Times New Roman" panose="02020603050405020304" pitchFamily="18" charset="0"/>
              </a:rPr>
              <a:t/>
            </a:r>
            <a:br>
              <a:rPr lang="tr-TR" sz="2000" dirty="0">
                <a:latin typeface="Times New Roman" panose="02020603050405020304" pitchFamily="18" charset="0"/>
                <a:cs typeface="Times New Roman" panose="02020603050405020304" pitchFamily="18" charset="0"/>
              </a:rPr>
            </a:br>
            <a:r>
              <a:rPr lang="tr-TR" sz="2200" dirty="0">
                <a:solidFill>
                  <a:schemeClr val="tx1"/>
                </a:solidFill>
                <a:latin typeface="Times New Roman" panose="02020603050405020304" pitchFamily="18" charset="0"/>
                <a:cs typeface="Times New Roman" panose="02020603050405020304" pitchFamily="18" charset="0"/>
              </a:rPr>
              <a:t>	</a:t>
            </a:r>
            <a:r>
              <a:rPr lang="tr-TR" sz="2200" dirty="0" smtClean="0">
                <a:solidFill>
                  <a:schemeClr val="tx1"/>
                </a:solidFill>
                <a:latin typeface="Times New Roman" panose="02020603050405020304" pitchFamily="18" charset="0"/>
                <a:cs typeface="Times New Roman" panose="02020603050405020304" pitchFamily="18" charset="0"/>
              </a:rPr>
              <a:t>YER-MEKAN-RUTUBET-NEM-HAVALANDIRMA </a:t>
            </a:r>
            <a:r>
              <a:rPr lang="tr-TR" sz="2200" dirty="0">
                <a:solidFill>
                  <a:schemeClr val="tx1"/>
                </a:solidFill>
                <a:latin typeface="Times New Roman" panose="02020603050405020304" pitchFamily="18" charset="0"/>
                <a:cs typeface="Times New Roman" panose="02020603050405020304" pitchFamily="18" charset="0"/>
              </a:rPr>
              <a:t>SIKINTISI</a:t>
            </a:r>
            <a:br>
              <a:rPr lang="tr-TR" sz="2200" dirty="0">
                <a:solidFill>
                  <a:schemeClr val="tx1"/>
                </a:solidFill>
                <a:latin typeface="Times New Roman" panose="02020603050405020304" pitchFamily="18" charset="0"/>
                <a:cs typeface="Times New Roman" panose="02020603050405020304" pitchFamily="18" charset="0"/>
              </a:rPr>
            </a:br>
            <a:r>
              <a:rPr lang="tr-TR" sz="2200" dirty="0">
                <a:solidFill>
                  <a:schemeClr val="tx1"/>
                </a:solidFill>
                <a:latin typeface="Times New Roman" panose="02020603050405020304" pitchFamily="18" charset="0"/>
                <a:cs typeface="Times New Roman" panose="02020603050405020304" pitchFamily="18" charset="0"/>
              </a:rPr>
              <a:t>	</a:t>
            </a:r>
            <a:r>
              <a:rPr lang="tr-TR" sz="2200" dirty="0" smtClean="0">
                <a:solidFill>
                  <a:schemeClr val="tx1"/>
                </a:solidFill>
                <a:latin typeface="Times New Roman" panose="02020603050405020304" pitchFamily="18" charset="0"/>
                <a:cs typeface="Times New Roman" panose="02020603050405020304" pitchFamily="18" charset="0"/>
              </a:rPr>
              <a:t>Aşırı </a:t>
            </a:r>
            <a:r>
              <a:rPr lang="tr-TR" sz="2200" dirty="0">
                <a:solidFill>
                  <a:schemeClr val="tx1"/>
                </a:solidFill>
                <a:latin typeface="Times New Roman" panose="02020603050405020304" pitchFamily="18" charset="0"/>
                <a:cs typeface="Times New Roman" panose="02020603050405020304" pitchFamily="18" charset="0"/>
              </a:rPr>
              <a:t>düzensizlik, arşivlerin depo alanı, ofis alanı olarak </a:t>
            </a:r>
            <a:r>
              <a:rPr lang="tr-TR" sz="2200" dirty="0" smtClean="0">
                <a:solidFill>
                  <a:schemeClr val="tx1"/>
                </a:solidFill>
                <a:latin typeface="Times New Roman" panose="02020603050405020304" pitchFamily="18" charset="0"/>
                <a:cs typeface="Times New Roman" panose="02020603050405020304" pitchFamily="18" charset="0"/>
              </a:rPr>
              <a:t>kullanılması</a:t>
            </a:r>
            <a:br>
              <a:rPr lang="tr-TR" sz="2200" dirty="0" smtClean="0">
                <a:solidFill>
                  <a:schemeClr val="tx1"/>
                </a:solidFill>
                <a:latin typeface="Times New Roman" panose="02020603050405020304" pitchFamily="18" charset="0"/>
                <a:cs typeface="Times New Roman" panose="02020603050405020304" pitchFamily="18" charset="0"/>
              </a:rPr>
            </a:br>
            <a:r>
              <a:rPr lang="tr-TR" sz="2200" dirty="0">
                <a:solidFill>
                  <a:schemeClr val="tx1"/>
                </a:solidFill>
                <a:latin typeface="Times New Roman" panose="02020603050405020304" pitchFamily="18" charset="0"/>
                <a:cs typeface="Times New Roman" panose="02020603050405020304" pitchFamily="18" charset="0"/>
              </a:rPr>
              <a:t/>
            </a:r>
            <a:br>
              <a:rPr lang="tr-TR" sz="2200" dirty="0">
                <a:solidFill>
                  <a:schemeClr val="tx1"/>
                </a:solidFill>
                <a:latin typeface="Times New Roman" panose="02020603050405020304" pitchFamily="18" charset="0"/>
                <a:cs typeface="Times New Roman" panose="02020603050405020304" pitchFamily="18" charset="0"/>
              </a:rPr>
            </a:br>
            <a:r>
              <a:rPr lang="tr-TR" sz="2200" dirty="0">
                <a:solidFill>
                  <a:schemeClr val="tx1"/>
                </a:solidFill>
                <a:latin typeface="Times New Roman" panose="02020603050405020304" pitchFamily="18" charset="0"/>
                <a:cs typeface="Times New Roman" panose="02020603050405020304" pitchFamily="18" charset="0"/>
              </a:rPr>
              <a:t>	</a:t>
            </a:r>
            <a:r>
              <a:rPr lang="tr-TR" sz="2200" dirty="0" smtClean="0">
                <a:solidFill>
                  <a:schemeClr val="tx1"/>
                </a:solidFill>
                <a:latin typeface="Times New Roman" panose="02020603050405020304" pitchFamily="18" charset="0"/>
                <a:cs typeface="Times New Roman" panose="02020603050405020304" pitchFamily="18" charset="0"/>
              </a:rPr>
              <a:t>Standart </a:t>
            </a:r>
            <a:r>
              <a:rPr lang="tr-TR" sz="2200" dirty="0">
                <a:solidFill>
                  <a:schemeClr val="tx1"/>
                </a:solidFill>
                <a:latin typeface="Times New Roman" panose="02020603050405020304" pitchFamily="18" charset="0"/>
                <a:cs typeface="Times New Roman" panose="02020603050405020304" pitchFamily="18" charset="0"/>
              </a:rPr>
              <a:t>Dosya Planına göre dosyalama ve kodlama yapılmaması</a:t>
            </a:r>
            <a:br>
              <a:rPr lang="tr-TR" sz="2200" dirty="0">
                <a:solidFill>
                  <a:schemeClr val="tx1"/>
                </a:solidFill>
                <a:latin typeface="Times New Roman" panose="02020603050405020304" pitchFamily="18" charset="0"/>
                <a:cs typeface="Times New Roman" panose="02020603050405020304" pitchFamily="18" charset="0"/>
              </a:rPr>
            </a:br>
            <a:r>
              <a:rPr lang="tr-TR" sz="2200" dirty="0">
                <a:solidFill>
                  <a:schemeClr val="tx1"/>
                </a:solidFill>
                <a:latin typeface="Times New Roman" panose="02020603050405020304" pitchFamily="18" charset="0"/>
                <a:cs typeface="Times New Roman" panose="02020603050405020304" pitchFamily="18" charset="0"/>
              </a:rPr>
              <a:t>	</a:t>
            </a:r>
            <a:r>
              <a:rPr lang="tr-TR" sz="2200" dirty="0" smtClean="0">
                <a:solidFill>
                  <a:schemeClr val="tx1"/>
                </a:solidFill>
                <a:latin typeface="Times New Roman" panose="02020603050405020304" pitchFamily="18" charset="0"/>
                <a:cs typeface="Times New Roman" panose="02020603050405020304" pitchFamily="18" charset="0"/>
              </a:rPr>
              <a:t>Dosya </a:t>
            </a:r>
            <a:r>
              <a:rPr lang="tr-TR" sz="2200" dirty="0">
                <a:solidFill>
                  <a:schemeClr val="tx1"/>
                </a:solidFill>
                <a:latin typeface="Times New Roman" panose="02020603050405020304" pitchFamily="18" charset="0"/>
                <a:cs typeface="Times New Roman" panose="02020603050405020304" pitchFamily="18" charset="0"/>
              </a:rPr>
              <a:t>Kodlarının yanlış verilmesi, dosya sırtlarının yapılmadan elle yazılarak 	arşivlenmesi veya hiç sırtlıklarının olmaması</a:t>
            </a:r>
            <a:br>
              <a:rPr lang="tr-TR" sz="2200" dirty="0">
                <a:solidFill>
                  <a:schemeClr val="tx1"/>
                </a:solidFill>
                <a:latin typeface="Times New Roman" panose="02020603050405020304" pitchFamily="18" charset="0"/>
                <a:cs typeface="Times New Roman" panose="02020603050405020304" pitchFamily="18" charset="0"/>
              </a:rPr>
            </a:br>
            <a:r>
              <a:rPr lang="tr-TR" sz="2200" dirty="0">
                <a:solidFill>
                  <a:schemeClr val="tx1"/>
                </a:solidFill>
                <a:latin typeface="Times New Roman" panose="02020603050405020304" pitchFamily="18" charset="0"/>
                <a:cs typeface="Times New Roman" panose="02020603050405020304" pitchFamily="18" charset="0"/>
              </a:rPr>
              <a:t>	</a:t>
            </a:r>
            <a:r>
              <a:rPr lang="tr-TR" sz="2200" dirty="0" smtClean="0">
                <a:solidFill>
                  <a:schemeClr val="tx1"/>
                </a:solidFill>
                <a:latin typeface="Times New Roman" panose="02020603050405020304" pitchFamily="18" charset="0"/>
                <a:cs typeface="Times New Roman" panose="02020603050405020304" pitchFamily="18" charset="0"/>
              </a:rPr>
              <a:t>Birimlerin </a:t>
            </a:r>
            <a:r>
              <a:rPr lang="tr-TR" sz="2200" dirty="0">
                <a:solidFill>
                  <a:schemeClr val="tx1"/>
                </a:solidFill>
                <a:latin typeface="Times New Roman" panose="02020603050405020304" pitchFamily="18" charset="0"/>
                <a:cs typeface="Times New Roman" panose="02020603050405020304" pitchFamily="18" charset="0"/>
              </a:rPr>
              <a:t>güncellemeleri takip etmemeleri gereken özeni göstermemeleri</a:t>
            </a:r>
            <a:br>
              <a:rPr lang="tr-TR" sz="2200" dirty="0">
                <a:solidFill>
                  <a:schemeClr val="tx1"/>
                </a:solidFill>
                <a:latin typeface="Times New Roman" panose="02020603050405020304" pitchFamily="18" charset="0"/>
                <a:cs typeface="Times New Roman" panose="02020603050405020304" pitchFamily="18" charset="0"/>
              </a:rPr>
            </a:br>
            <a:r>
              <a:rPr lang="tr-TR" sz="2200" dirty="0">
                <a:solidFill>
                  <a:schemeClr val="tx1"/>
                </a:solidFill>
                <a:latin typeface="Times New Roman" panose="02020603050405020304" pitchFamily="18" charset="0"/>
                <a:cs typeface="Times New Roman" panose="02020603050405020304" pitchFamily="18" charset="0"/>
              </a:rPr>
              <a:t>	</a:t>
            </a:r>
            <a:r>
              <a:rPr lang="tr-TR" sz="2200" dirty="0" smtClean="0">
                <a:solidFill>
                  <a:schemeClr val="tx1"/>
                </a:solidFill>
                <a:latin typeface="Times New Roman" panose="02020603050405020304" pitchFamily="18" charset="0"/>
                <a:cs typeface="Times New Roman" panose="02020603050405020304" pitchFamily="18" charset="0"/>
              </a:rPr>
              <a:t>Birimlerin </a:t>
            </a:r>
            <a:r>
              <a:rPr lang="tr-TR" sz="2200" dirty="0">
                <a:solidFill>
                  <a:schemeClr val="tx1"/>
                </a:solidFill>
                <a:latin typeface="Times New Roman" panose="02020603050405020304" pitchFamily="18" charset="0"/>
                <a:cs typeface="Times New Roman" panose="02020603050405020304" pitchFamily="18" charset="0"/>
              </a:rPr>
              <a:t>arşiv diye gölge dosyalar tutması, daha sonra bunların arşive </a:t>
            </a:r>
            <a:r>
              <a:rPr lang="tr-TR" sz="2200" dirty="0" smtClean="0">
                <a:solidFill>
                  <a:schemeClr val="tx1"/>
                </a:solidFill>
                <a:latin typeface="Times New Roman" panose="02020603050405020304" pitchFamily="18" charset="0"/>
                <a:cs typeface="Times New Roman" panose="02020603050405020304" pitchFamily="18" charset="0"/>
              </a:rPr>
              <a:t>kaldırılması</a:t>
            </a:r>
            <a:r>
              <a:rPr lang="tr-TR" sz="2200" dirty="0">
                <a:solidFill>
                  <a:schemeClr val="tx1"/>
                </a:solidFill>
                <a:latin typeface="Times New Roman" panose="02020603050405020304" pitchFamily="18" charset="0"/>
                <a:cs typeface="Times New Roman" panose="02020603050405020304" pitchFamily="18" charset="0"/>
              </a:rPr>
              <a:t/>
            </a:r>
            <a:br>
              <a:rPr lang="tr-TR" sz="2200" dirty="0">
                <a:solidFill>
                  <a:schemeClr val="tx1"/>
                </a:solidFill>
                <a:latin typeface="Times New Roman" panose="02020603050405020304" pitchFamily="18" charset="0"/>
                <a:cs typeface="Times New Roman" panose="02020603050405020304" pitchFamily="18" charset="0"/>
              </a:rPr>
            </a:br>
            <a:r>
              <a:rPr lang="tr-TR" sz="2200" dirty="0">
                <a:solidFill>
                  <a:schemeClr val="tx1"/>
                </a:solidFill>
                <a:latin typeface="Times New Roman" panose="02020603050405020304" pitchFamily="18" charset="0"/>
                <a:cs typeface="Times New Roman" panose="02020603050405020304" pitchFamily="18" charset="0"/>
              </a:rPr>
              <a:t>	</a:t>
            </a:r>
            <a:r>
              <a:rPr lang="tr-TR" sz="2200" dirty="0" smtClean="0">
                <a:solidFill>
                  <a:schemeClr val="tx1"/>
                </a:solidFill>
                <a:latin typeface="Times New Roman" panose="02020603050405020304" pitchFamily="18" charset="0"/>
                <a:cs typeface="Times New Roman" panose="02020603050405020304" pitchFamily="18" charset="0"/>
              </a:rPr>
              <a:t>Fotokopi-suret </a:t>
            </a:r>
            <a:r>
              <a:rPr lang="tr-TR" sz="2200" dirty="0">
                <a:solidFill>
                  <a:schemeClr val="tx1"/>
                </a:solidFill>
                <a:latin typeface="Times New Roman" panose="02020603050405020304" pitchFamily="18" charset="0"/>
                <a:cs typeface="Times New Roman" panose="02020603050405020304" pitchFamily="18" charset="0"/>
              </a:rPr>
              <a:t>şeklindeki evrakların </a:t>
            </a:r>
            <a:r>
              <a:rPr lang="tr-TR" sz="2200" dirty="0" smtClean="0">
                <a:solidFill>
                  <a:schemeClr val="tx1"/>
                </a:solidFill>
                <a:latin typeface="Times New Roman" panose="02020603050405020304" pitchFamily="18" charset="0"/>
                <a:cs typeface="Times New Roman" panose="02020603050405020304" pitchFamily="18" charset="0"/>
              </a:rPr>
              <a:t>arşivlenmesi</a:t>
            </a:r>
            <a:br>
              <a:rPr lang="tr-TR" sz="2200" dirty="0" smtClean="0">
                <a:solidFill>
                  <a:schemeClr val="tx1"/>
                </a:solidFill>
                <a:latin typeface="Times New Roman" panose="02020603050405020304" pitchFamily="18" charset="0"/>
                <a:cs typeface="Times New Roman" panose="02020603050405020304" pitchFamily="18" charset="0"/>
              </a:rPr>
            </a:br>
            <a:r>
              <a:rPr lang="tr-TR" sz="2200" dirty="0">
                <a:solidFill>
                  <a:schemeClr val="tx1"/>
                </a:solidFill>
                <a:latin typeface="Times New Roman" panose="02020603050405020304" pitchFamily="18" charset="0"/>
                <a:cs typeface="Times New Roman" panose="02020603050405020304" pitchFamily="18" charset="0"/>
              </a:rPr>
              <a:t/>
            </a:r>
            <a:br>
              <a:rPr lang="tr-TR" sz="2200" dirty="0">
                <a:solidFill>
                  <a:schemeClr val="tx1"/>
                </a:solidFill>
                <a:latin typeface="Times New Roman" panose="02020603050405020304" pitchFamily="18" charset="0"/>
                <a:cs typeface="Times New Roman" panose="02020603050405020304" pitchFamily="18" charset="0"/>
              </a:rPr>
            </a:br>
            <a:r>
              <a:rPr lang="tr-TR" sz="2200" dirty="0">
                <a:solidFill>
                  <a:schemeClr val="tx1"/>
                </a:solidFill>
                <a:latin typeface="Times New Roman" panose="02020603050405020304" pitchFamily="18" charset="0"/>
                <a:cs typeface="Times New Roman" panose="02020603050405020304" pitchFamily="18" charset="0"/>
              </a:rPr>
              <a:t>	</a:t>
            </a:r>
            <a:r>
              <a:rPr lang="tr-TR" sz="2200" dirty="0" smtClean="0">
                <a:solidFill>
                  <a:schemeClr val="tx1"/>
                </a:solidFill>
                <a:latin typeface="Times New Roman" panose="02020603050405020304" pitchFamily="18" charset="0"/>
                <a:cs typeface="Times New Roman" panose="02020603050405020304" pitchFamily="18" charset="0"/>
              </a:rPr>
              <a:t>EBYS </a:t>
            </a:r>
            <a:r>
              <a:rPr lang="tr-TR" sz="2200" dirty="0">
                <a:solidFill>
                  <a:schemeClr val="tx1"/>
                </a:solidFill>
                <a:latin typeface="Times New Roman" panose="02020603050405020304" pitchFamily="18" charset="0"/>
                <a:cs typeface="Times New Roman" panose="02020603050405020304" pitchFamily="18" charset="0"/>
              </a:rPr>
              <a:t>üzerinden evrakların çıktı alınması daha sonra arşive kaldırılması</a:t>
            </a:r>
            <a:br>
              <a:rPr lang="tr-TR" sz="2200" dirty="0">
                <a:solidFill>
                  <a:schemeClr val="tx1"/>
                </a:solidFill>
                <a:latin typeface="Times New Roman" panose="02020603050405020304" pitchFamily="18" charset="0"/>
                <a:cs typeface="Times New Roman" panose="02020603050405020304" pitchFamily="18" charset="0"/>
              </a:rPr>
            </a:br>
            <a:r>
              <a:rPr lang="tr-TR" sz="2200" dirty="0">
                <a:solidFill>
                  <a:schemeClr val="tx1"/>
                </a:solidFill>
                <a:latin typeface="Times New Roman" panose="02020603050405020304" pitchFamily="18" charset="0"/>
                <a:cs typeface="Times New Roman" panose="02020603050405020304" pitchFamily="18" charset="0"/>
              </a:rPr>
              <a:t>	</a:t>
            </a:r>
            <a:r>
              <a:rPr lang="tr-TR" sz="2200" dirty="0" smtClean="0">
                <a:solidFill>
                  <a:schemeClr val="tx1"/>
                </a:solidFill>
                <a:latin typeface="Times New Roman" panose="02020603050405020304" pitchFamily="18" charset="0"/>
                <a:cs typeface="Times New Roman" panose="02020603050405020304" pitchFamily="18" charset="0"/>
              </a:rPr>
              <a:t>Birim </a:t>
            </a:r>
            <a:r>
              <a:rPr lang="tr-TR" sz="2200" dirty="0">
                <a:solidFill>
                  <a:schemeClr val="tx1"/>
                </a:solidFill>
                <a:latin typeface="Times New Roman" panose="02020603050405020304" pitchFamily="18" charset="0"/>
                <a:cs typeface="Times New Roman" panose="02020603050405020304" pitchFamily="18" charset="0"/>
              </a:rPr>
              <a:t>belge yöneticilerinin ve birim arşiv sorumlularının gerekli hassasiyet ve özeni göstermemesi,  gibi sorunlar yaşanmaktadır.</a:t>
            </a:r>
            <a:br>
              <a:rPr lang="tr-TR" sz="2200" dirty="0">
                <a:solidFill>
                  <a:schemeClr val="tx1"/>
                </a:solidFill>
                <a:latin typeface="Times New Roman" panose="02020603050405020304" pitchFamily="18" charset="0"/>
                <a:cs typeface="Times New Roman" panose="02020603050405020304" pitchFamily="18" charset="0"/>
              </a:rPr>
            </a:br>
            <a:r>
              <a:rPr lang="tr-TR" sz="2200" dirty="0">
                <a:solidFill>
                  <a:srgbClr val="00B0F0"/>
                </a:solidFill>
                <a:latin typeface="Times New Roman" panose="02020603050405020304" pitchFamily="18" charset="0"/>
                <a:cs typeface="Times New Roman" panose="02020603050405020304" pitchFamily="18" charset="0"/>
              </a:rPr>
              <a:t>	</a:t>
            </a:r>
            <a:br>
              <a:rPr lang="tr-TR" sz="2200" dirty="0">
                <a:solidFill>
                  <a:srgbClr val="00B0F0"/>
                </a:solidFill>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
            </a:r>
            <a:br>
              <a:rPr lang="tr-TR" sz="2200" dirty="0">
                <a:latin typeface="Times New Roman" panose="02020603050405020304" pitchFamily="18" charset="0"/>
                <a:cs typeface="Times New Roman" panose="02020603050405020304" pitchFamily="18" charset="0"/>
              </a:rPr>
            </a:br>
            <a:r>
              <a:rPr lang="tr-TR" sz="2000" dirty="0">
                <a:latin typeface="Times New Roman" panose="02020603050405020304" pitchFamily="18" charset="0"/>
                <a:cs typeface="Times New Roman" panose="02020603050405020304" pitchFamily="18" charset="0"/>
              </a:rPr>
              <a:t/>
            </a:r>
            <a:br>
              <a:rPr lang="tr-TR" sz="2000" dirty="0">
                <a:latin typeface="Times New Roman" panose="02020603050405020304" pitchFamily="18" charset="0"/>
                <a:cs typeface="Times New Roman" panose="02020603050405020304" pitchFamily="18" charset="0"/>
              </a:rPr>
            </a:br>
            <a:r>
              <a:rPr lang="tr-TR" sz="2000" dirty="0">
                <a:latin typeface="Times New Roman" panose="02020603050405020304" pitchFamily="18" charset="0"/>
                <a:cs typeface="Times New Roman" panose="02020603050405020304" pitchFamily="18" charset="0"/>
              </a:rPr>
              <a:t/>
            </a:r>
            <a:br>
              <a:rPr lang="tr-TR" sz="2000" dirty="0">
                <a:latin typeface="Times New Roman" panose="02020603050405020304" pitchFamily="18" charset="0"/>
                <a:cs typeface="Times New Roman" panose="02020603050405020304" pitchFamily="18" charset="0"/>
              </a:rPr>
            </a:br>
            <a:r>
              <a:rPr lang="tr-TR" sz="2000" dirty="0">
                <a:latin typeface="Times New Roman" panose="02020603050405020304" pitchFamily="18" charset="0"/>
                <a:cs typeface="Times New Roman" panose="02020603050405020304" pitchFamily="18" charset="0"/>
              </a:rPr>
              <a:t/>
            </a:r>
            <a:br>
              <a:rPr lang="tr-TR" sz="2000" dirty="0">
                <a:latin typeface="Times New Roman" panose="02020603050405020304" pitchFamily="18" charset="0"/>
                <a:cs typeface="Times New Roman" panose="02020603050405020304" pitchFamily="18" charset="0"/>
              </a:rPr>
            </a:br>
            <a:r>
              <a:rPr lang="tr-TR" sz="2000" dirty="0">
                <a:latin typeface="Times New Roman" panose="02020603050405020304" pitchFamily="18" charset="0"/>
                <a:cs typeface="Times New Roman" panose="02020603050405020304" pitchFamily="18" charset="0"/>
              </a:rPr>
              <a:t/>
            </a:r>
            <a:br>
              <a:rPr lang="tr-TR" sz="2000" dirty="0">
                <a:latin typeface="Times New Roman" panose="02020603050405020304" pitchFamily="18" charset="0"/>
                <a:cs typeface="Times New Roman" panose="02020603050405020304" pitchFamily="18" charset="0"/>
              </a:rPr>
            </a:br>
            <a:endParaRPr lang="tr-TR" sz="2000" dirty="0">
              <a:latin typeface="Times New Roman" panose="02020603050405020304" pitchFamily="18" charset="0"/>
              <a:cs typeface="Times New Roman" panose="02020603050405020304" pitchFamily="18" charset="0"/>
            </a:endParaRPr>
          </a:p>
        </p:txBody>
      </p:sp>
      <p:pic>
        <p:nvPicPr>
          <p:cNvPr id="3" name="Resi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733" y="885361"/>
            <a:ext cx="469900" cy="469900"/>
          </a:xfrm>
          <a:prstGeom prst="rect">
            <a:avLst/>
          </a:prstGeom>
        </p:spPr>
      </p:pic>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733" y="1830861"/>
            <a:ext cx="469900" cy="469900"/>
          </a:xfrm>
          <a:prstGeom prst="rect">
            <a:avLst/>
          </a:prstGeom>
        </p:spPr>
      </p:pic>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6094" y="2619997"/>
            <a:ext cx="469900" cy="469900"/>
          </a:xfrm>
          <a:prstGeom prst="rect">
            <a:avLst/>
          </a:prstGeom>
        </p:spPr>
      </p:pic>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733" y="3974882"/>
            <a:ext cx="469900" cy="469900"/>
          </a:xfrm>
          <a:prstGeom prst="rect">
            <a:avLst/>
          </a:prstGeom>
        </p:spPr>
      </p:pic>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733" y="4510997"/>
            <a:ext cx="469900" cy="469900"/>
          </a:xfrm>
          <a:prstGeom prst="rect">
            <a:avLst/>
          </a:prstGeom>
        </p:spPr>
      </p:pic>
    </p:spTree>
    <p:extLst>
      <p:ext uri="{BB962C8B-B14F-4D97-AF65-F5344CB8AC3E}">
        <p14:creationId xmlns:p14="http://schemas.microsoft.com/office/powerpoint/2010/main" val="18975203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Unvan 5"/>
          <p:cNvSpPr>
            <a:spLocks noGrp="1"/>
          </p:cNvSpPr>
          <p:nvPr>
            <p:ph type="title"/>
          </p:nvPr>
        </p:nvSpPr>
        <p:spPr>
          <a:xfrm>
            <a:off x="134472" y="174811"/>
            <a:ext cx="8721662" cy="5751856"/>
          </a:xfrm>
        </p:spPr>
        <p:txBody>
          <a:bodyPr>
            <a:normAutofit fontScale="90000"/>
          </a:bodyPr>
          <a:lstStyle/>
          <a:p>
            <a:r>
              <a:rPr lang="tr-TR" sz="3300" b="1" dirty="0">
                <a:solidFill>
                  <a:srgbClr val="00B0F0"/>
                </a:solidFill>
                <a:latin typeface="Times New Roman" panose="02020603050405020304" pitchFamily="18" charset="0"/>
                <a:cs typeface="Times New Roman" panose="02020603050405020304" pitchFamily="18" charset="0"/>
              </a:rPr>
              <a:t>                     </a:t>
            </a:r>
            <a:r>
              <a:rPr lang="tr-TR" sz="2800" b="1" i="1" dirty="0">
                <a:solidFill>
                  <a:srgbClr val="00B0F0"/>
                </a:solidFill>
                <a:latin typeface="Times New Roman" panose="02020603050405020304" pitchFamily="18" charset="0"/>
                <a:cs typeface="Times New Roman" panose="02020603050405020304" pitchFamily="18" charset="0"/>
              </a:rPr>
              <a:t>ÇÖZÜM </a:t>
            </a:r>
            <a:r>
              <a:rPr lang="tr-TR" sz="2800" b="1" i="1" dirty="0" smtClean="0">
                <a:solidFill>
                  <a:srgbClr val="00B0F0"/>
                </a:solidFill>
                <a:latin typeface="Times New Roman" panose="02020603050405020304" pitchFamily="18" charset="0"/>
                <a:cs typeface="Times New Roman" panose="02020603050405020304" pitchFamily="18" charset="0"/>
              </a:rPr>
              <a:t>ÖNERİLERİ</a:t>
            </a:r>
            <a:br>
              <a:rPr lang="tr-TR" sz="2800" b="1" i="1" dirty="0" smtClean="0">
                <a:solidFill>
                  <a:srgbClr val="00B0F0"/>
                </a:solidFill>
                <a:latin typeface="Times New Roman" panose="02020603050405020304" pitchFamily="18" charset="0"/>
                <a:cs typeface="Times New Roman" panose="02020603050405020304" pitchFamily="18" charset="0"/>
              </a:rPr>
            </a:br>
            <a:r>
              <a:rPr lang="tr-TR" sz="2800" b="1" i="1" dirty="0">
                <a:solidFill>
                  <a:srgbClr val="00B0F0"/>
                </a:solidFill>
                <a:latin typeface="Times New Roman" panose="02020603050405020304" pitchFamily="18" charset="0"/>
                <a:cs typeface="Times New Roman" panose="02020603050405020304" pitchFamily="18" charset="0"/>
              </a:rPr>
              <a:t/>
            </a:r>
            <a:br>
              <a:rPr lang="tr-TR" sz="2800" b="1" i="1" dirty="0">
                <a:solidFill>
                  <a:srgbClr val="00B0F0"/>
                </a:solidFill>
                <a:latin typeface="Times New Roman" panose="02020603050405020304" pitchFamily="18" charset="0"/>
                <a:cs typeface="Times New Roman" panose="02020603050405020304" pitchFamily="18" charset="0"/>
              </a:rPr>
            </a:br>
            <a:r>
              <a:rPr lang="tr-TR" sz="2400" b="1" dirty="0" smtClean="0">
                <a:solidFill>
                  <a:srgbClr val="FF0000"/>
                </a:solidFill>
                <a:latin typeface="Times New Roman" panose="02020603050405020304" pitchFamily="18" charset="0"/>
                <a:cs typeface="Times New Roman" panose="02020603050405020304" pitchFamily="18" charset="0"/>
              </a:rPr>
              <a:t>1 - Kurum Arşiv Koordinatörlüğü Kurulması </a:t>
            </a:r>
            <a:r>
              <a:rPr lang="tr-TR" sz="2400" b="1" dirty="0">
                <a:solidFill>
                  <a:srgbClr val="FF0000"/>
                </a:solidFill>
                <a:latin typeface="Times New Roman" panose="02020603050405020304" pitchFamily="18" charset="0"/>
                <a:cs typeface="Times New Roman" panose="02020603050405020304" pitchFamily="18" charset="0"/>
              </a:rPr>
              <a:t>ve Genel Sekreterliğin altına bağlanması(Gerçekleşti</a:t>
            </a:r>
            <a:r>
              <a:rPr lang="tr-TR" sz="2400" b="1" dirty="0" smtClean="0">
                <a:solidFill>
                  <a:srgbClr val="FF0000"/>
                </a:solidFill>
                <a:latin typeface="Times New Roman" panose="02020603050405020304" pitchFamily="18" charset="0"/>
                <a:cs typeface="Times New Roman" panose="02020603050405020304" pitchFamily="18" charset="0"/>
              </a:rPr>
              <a:t>)</a:t>
            </a:r>
            <a:br>
              <a:rPr lang="tr-TR" sz="2400" b="1" dirty="0" smtClean="0">
                <a:solidFill>
                  <a:srgbClr val="FF0000"/>
                </a:solidFill>
                <a:latin typeface="Times New Roman" panose="02020603050405020304" pitchFamily="18" charset="0"/>
                <a:cs typeface="Times New Roman" panose="02020603050405020304" pitchFamily="18" charset="0"/>
              </a:rPr>
            </a:br>
            <a:r>
              <a:rPr lang="tr-TR" sz="2400" b="1" dirty="0">
                <a:solidFill>
                  <a:srgbClr val="FF0000"/>
                </a:solidFill>
                <a:latin typeface="Times New Roman" panose="02020603050405020304" pitchFamily="18" charset="0"/>
                <a:cs typeface="Times New Roman" panose="02020603050405020304" pitchFamily="18" charset="0"/>
              </a:rPr>
              <a:t/>
            </a:r>
            <a:br>
              <a:rPr lang="tr-TR" sz="2400" b="1" dirty="0">
                <a:solidFill>
                  <a:srgbClr val="FF0000"/>
                </a:solidFill>
                <a:latin typeface="Times New Roman" panose="02020603050405020304" pitchFamily="18" charset="0"/>
                <a:cs typeface="Times New Roman" panose="02020603050405020304" pitchFamily="18" charset="0"/>
              </a:rPr>
            </a:br>
            <a:r>
              <a:rPr lang="tr-TR" sz="2400" b="1" dirty="0" smtClean="0">
                <a:solidFill>
                  <a:schemeClr val="tx1"/>
                </a:solidFill>
                <a:latin typeface="Times New Roman" panose="02020603050405020304" pitchFamily="18" charset="0"/>
                <a:cs typeface="Times New Roman" panose="02020603050405020304" pitchFamily="18" charset="0"/>
              </a:rPr>
              <a:t>2 - </a:t>
            </a:r>
            <a:r>
              <a:rPr lang="tr-TR" sz="2400" dirty="0" smtClean="0">
                <a:solidFill>
                  <a:schemeClr val="tx1"/>
                </a:solidFill>
                <a:latin typeface="Times New Roman" panose="02020603050405020304" pitchFamily="18" charset="0"/>
                <a:cs typeface="Times New Roman" panose="02020603050405020304" pitchFamily="18" charset="0"/>
              </a:rPr>
              <a:t>Birim </a:t>
            </a:r>
            <a:r>
              <a:rPr lang="tr-TR" sz="2400" dirty="0">
                <a:solidFill>
                  <a:schemeClr val="tx1"/>
                </a:solidFill>
                <a:latin typeface="Times New Roman" panose="02020603050405020304" pitchFamily="18" charset="0"/>
                <a:cs typeface="Times New Roman" panose="02020603050405020304" pitchFamily="18" charset="0"/>
              </a:rPr>
              <a:t>ve kurum arşivlerinin arşiv mekan standartlarına göre </a:t>
            </a:r>
            <a:r>
              <a:rPr lang="tr-TR" sz="2400" dirty="0" smtClean="0">
                <a:solidFill>
                  <a:schemeClr val="tx1"/>
                </a:solidFill>
                <a:latin typeface="Times New Roman" panose="02020603050405020304" pitchFamily="18" charset="0"/>
                <a:cs typeface="Times New Roman" panose="02020603050405020304" pitchFamily="18" charset="0"/>
              </a:rPr>
              <a:t>oluşturmalı</a:t>
            </a:r>
            <a:br>
              <a:rPr lang="tr-TR" sz="2400" dirty="0" smtClean="0">
                <a:solidFill>
                  <a:schemeClr val="tx1"/>
                </a:solidFill>
                <a:latin typeface="Times New Roman" panose="02020603050405020304" pitchFamily="18" charset="0"/>
                <a:cs typeface="Times New Roman" panose="02020603050405020304" pitchFamily="18" charset="0"/>
              </a:rPr>
            </a:br>
            <a:r>
              <a:rPr lang="tr-TR" sz="2400" dirty="0">
                <a:solidFill>
                  <a:schemeClr val="tx1"/>
                </a:solidFill>
                <a:latin typeface="Times New Roman" panose="02020603050405020304" pitchFamily="18" charset="0"/>
                <a:cs typeface="Times New Roman" panose="02020603050405020304" pitchFamily="18" charset="0"/>
              </a:rPr>
              <a:t/>
            </a:r>
            <a:br>
              <a:rPr lang="tr-TR" sz="2400" dirty="0">
                <a:solidFill>
                  <a:schemeClr val="tx1"/>
                </a:solidFill>
                <a:latin typeface="Times New Roman" panose="02020603050405020304" pitchFamily="18" charset="0"/>
                <a:cs typeface="Times New Roman" panose="02020603050405020304" pitchFamily="18" charset="0"/>
              </a:rPr>
            </a:br>
            <a:r>
              <a:rPr lang="tr-TR" sz="2400" b="1" dirty="0" smtClean="0">
                <a:solidFill>
                  <a:schemeClr val="tx1"/>
                </a:solidFill>
                <a:latin typeface="Times New Roman" panose="02020603050405020304" pitchFamily="18" charset="0"/>
                <a:cs typeface="Times New Roman" panose="02020603050405020304" pitchFamily="18" charset="0"/>
              </a:rPr>
              <a:t>3 - </a:t>
            </a:r>
            <a:r>
              <a:rPr lang="tr-TR" sz="2400" dirty="0" smtClean="0">
                <a:solidFill>
                  <a:schemeClr val="tx1"/>
                </a:solidFill>
                <a:latin typeface="Times New Roman" panose="02020603050405020304" pitchFamily="18" charset="0"/>
                <a:cs typeface="Times New Roman" panose="02020603050405020304" pitchFamily="18" charset="0"/>
              </a:rPr>
              <a:t>Daire </a:t>
            </a:r>
            <a:r>
              <a:rPr lang="tr-TR" sz="2400" dirty="0">
                <a:solidFill>
                  <a:schemeClr val="tx1"/>
                </a:solidFill>
                <a:latin typeface="Times New Roman" panose="02020603050405020304" pitchFamily="18" charset="0"/>
                <a:cs typeface="Times New Roman" panose="02020603050405020304" pitchFamily="18" charset="0"/>
              </a:rPr>
              <a:t>Başkanlıklarının her katında kendilerine ait birim arşivlerinin </a:t>
            </a:r>
            <a:r>
              <a:rPr lang="tr-TR" sz="2400" dirty="0" smtClean="0">
                <a:solidFill>
                  <a:schemeClr val="tx1"/>
                </a:solidFill>
                <a:latin typeface="Times New Roman" panose="02020603050405020304" pitchFamily="18" charset="0"/>
                <a:cs typeface="Times New Roman" panose="02020603050405020304" pitchFamily="18" charset="0"/>
              </a:rPr>
              <a:t/>
            </a:r>
            <a:br>
              <a:rPr lang="tr-TR" sz="2400" dirty="0" smtClean="0">
                <a:solidFill>
                  <a:schemeClr val="tx1"/>
                </a:solidFill>
                <a:latin typeface="Times New Roman" panose="02020603050405020304" pitchFamily="18" charset="0"/>
                <a:cs typeface="Times New Roman" panose="02020603050405020304" pitchFamily="18" charset="0"/>
              </a:rPr>
            </a:br>
            <a:r>
              <a:rPr lang="tr-TR" sz="2400" dirty="0" smtClean="0">
                <a:solidFill>
                  <a:schemeClr val="tx1"/>
                </a:solidFill>
                <a:latin typeface="Times New Roman" panose="02020603050405020304" pitchFamily="18" charset="0"/>
                <a:cs typeface="Times New Roman" panose="02020603050405020304" pitchFamily="18" charset="0"/>
              </a:rPr>
              <a:t>oluşturulması(Kurum Arşiv Binası Projesine </a:t>
            </a:r>
            <a:r>
              <a:rPr lang="tr-TR" sz="2400" dirty="0">
                <a:solidFill>
                  <a:schemeClr val="tx1"/>
                </a:solidFill>
                <a:latin typeface="Times New Roman" panose="02020603050405020304" pitchFamily="18" charset="0"/>
                <a:cs typeface="Times New Roman" panose="02020603050405020304" pitchFamily="18" charset="0"/>
              </a:rPr>
              <a:t>dahil edilmesi</a:t>
            </a:r>
            <a:r>
              <a:rPr lang="tr-TR" sz="2400" dirty="0" smtClean="0">
                <a:solidFill>
                  <a:schemeClr val="tx1"/>
                </a:solidFill>
                <a:latin typeface="Times New Roman" panose="02020603050405020304" pitchFamily="18" charset="0"/>
                <a:cs typeface="Times New Roman" panose="02020603050405020304" pitchFamily="18" charset="0"/>
              </a:rPr>
              <a:t>)</a:t>
            </a:r>
            <a:br>
              <a:rPr lang="tr-TR" sz="2400" dirty="0" smtClean="0">
                <a:solidFill>
                  <a:schemeClr val="tx1"/>
                </a:solidFill>
                <a:latin typeface="Times New Roman" panose="02020603050405020304" pitchFamily="18" charset="0"/>
                <a:cs typeface="Times New Roman" panose="02020603050405020304" pitchFamily="18" charset="0"/>
              </a:rPr>
            </a:br>
            <a:r>
              <a:rPr lang="tr-TR" sz="2400" dirty="0">
                <a:solidFill>
                  <a:schemeClr val="tx1"/>
                </a:solidFill>
                <a:latin typeface="Times New Roman" panose="02020603050405020304" pitchFamily="18" charset="0"/>
                <a:cs typeface="Times New Roman" panose="02020603050405020304" pitchFamily="18" charset="0"/>
              </a:rPr>
              <a:t/>
            </a:r>
            <a:br>
              <a:rPr lang="tr-TR" sz="2400" dirty="0">
                <a:solidFill>
                  <a:schemeClr val="tx1"/>
                </a:solidFill>
                <a:latin typeface="Times New Roman" panose="02020603050405020304" pitchFamily="18" charset="0"/>
                <a:cs typeface="Times New Roman" panose="02020603050405020304" pitchFamily="18" charset="0"/>
              </a:rPr>
            </a:br>
            <a:r>
              <a:rPr lang="tr-TR" sz="2400" b="1" dirty="0" smtClean="0">
                <a:solidFill>
                  <a:schemeClr val="tx1"/>
                </a:solidFill>
                <a:latin typeface="Times New Roman" panose="02020603050405020304" pitchFamily="18" charset="0"/>
                <a:cs typeface="Times New Roman" panose="02020603050405020304" pitchFamily="18" charset="0"/>
              </a:rPr>
              <a:t>4 - </a:t>
            </a:r>
            <a:r>
              <a:rPr lang="tr-TR" sz="2400" dirty="0" smtClean="0">
                <a:solidFill>
                  <a:schemeClr val="tx1"/>
                </a:solidFill>
                <a:latin typeface="Times New Roman" panose="02020603050405020304" pitchFamily="18" charset="0"/>
                <a:cs typeface="Times New Roman" panose="02020603050405020304" pitchFamily="18" charset="0"/>
              </a:rPr>
              <a:t>Daire </a:t>
            </a:r>
            <a:r>
              <a:rPr lang="tr-TR" sz="2400" dirty="0">
                <a:solidFill>
                  <a:schemeClr val="tx1"/>
                </a:solidFill>
                <a:latin typeface="Times New Roman" panose="02020603050405020304" pitchFamily="18" charset="0"/>
                <a:cs typeface="Times New Roman" panose="02020603050405020304" pitchFamily="18" charset="0"/>
              </a:rPr>
              <a:t>Başkanlıklarında odalarda ofis arkalarında oluşturulacak dolaplar yeterli gelmeyecektir.(Örneğin</a:t>
            </a:r>
            <a:r>
              <a:rPr lang="tr-TR" sz="2400" dirty="0" smtClean="0">
                <a:solidFill>
                  <a:schemeClr val="tx1"/>
                </a:solidFill>
                <a:latin typeface="Times New Roman" panose="02020603050405020304" pitchFamily="18" charset="0"/>
                <a:cs typeface="Times New Roman" panose="02020603050405020304" pitchFamily="18" charset="0"/>
              </a:rPr>
              <a:t>; Personel </a:t>
            </a:r>
            <a:r>
              <a:rPr lang="tr-TR" sz="2400" dirty="0">
                <a:solidFill>
                  <a:schemeClr val="tx1"/>
                </a:solidFill>
                <a:latin typeface="Times New Roman" panose="02020603050405020304" pitchFamily="18" charset="0"/>
                <a:cs typeface="Times New Roman" panose="02020603050405020304" pitchFamily="18" charset="0"/>
              </a:rPr>
              <a:t>özlük dosyalarına sürekli bakıldığı için kendi katlarında birim arşivlerinin kurulması</a:t>
            </a:r>
            <a:r>
              <a:rPr lang="tr-TR" sz="2400" dirty="0" smtClean="0">
                <a:solidFill>
                  <a:schemeClr val="tx1"/>
                </a:solidFill>
                <a:latin typeface="Times New Roman" panose="02020603050405020304" pitchFamily="18" charset="0"/>
                <a:cs typeface="Times New Roman" panose="02020603050405020304" pitchFamily="18" charset="0"/>
              </a:rPr>
              <a:t>….)</a:t>
            </a:r>
            <a:br>
              <a:rPr lang="tr-TR" sz="2400" dirty="0" smtClean="0">
                <a:solidFill>
                  <a:schemeClr val="tx1"/>
                </a:solidFill>
                <a:latin typeface="Times New Roman" panose="02020603050405020304" pitchFamily="18" charset="0"/>
                <a:cs typeface="Times New Roman" panose="02020603050405020304" pitchFamily="18" charset="0"/>
              </a:rPr>
            </a:br>
            <a:r>
              <a:rPr lang="tr-TR" sz="2400" dirty="0">
                <a:solidFill>
                  <a:schemeClr val="tx1"/>
                </a:solidFill>
                <a:latin typeface="Times New Roman" panose="02020603050405020304" pitchFamily="18" charset="0"/>
                <a:cs typeface="Times New Roman" panose="02020603050405020304" pitchFamily="18" charset="0"/>
              </a:rPr>
              <a:t/>
            </a:r>
            <a:br>
              <a:rPr lang="tr-TR" sz="2400" dirty="0">
                <a:solidFill>
                  <a:schemeClr val="tx1"/>
                </a:solidFill>
                <a:latin typeface="Times New Roman" panose="02020603050405020304" pitchFamily="18" charset="0"/>
                <a:cs typeface="Times New Roman" panose="02020603050405020304" pitchFamily="18" charset="0"/>
              </a:rPr>
            </a:br>
            <a:r>
              <a:rPr lang="tr-TR" sz="2400" b="1" dirty="0" smtClean="0">
                <a:solidFill>
                  <a:schemeClr val="tx1"/>
                </a:solidFill>
                <a:latin typeface="Times New Roman" panose="02020603050405020304" pitchFamily="18" charset="0"/>
                <a:cs typeface="Times New Roman" panose="02020603050405020304" pitchFamily="18" charset="0"/>
              </a:rPr>
              <a:t>5 - </a:t>
            </a:r>
            <a:r>
              <a:rPr lang="tr-TR" sz="2400" dirty="0" smtClean="0">
                <a:solidFill>
                  <a:schemeClr val="tx1"/>
                </a:solidFill>
                <a:latin typeface="Times New Roman" panose="02020603050405020304" pitchFamily="18" charset="0"/>
                <a:cs typeface="Times New Roman" panose="02020603050405020304" pitchFamily="18" charset="0"/>
              </a:rPr>
              <a:t>Birim </a:t>
            </a:r>
            <a:r>
              <a:rPr lang="tr-TR" sz="2400" dirty="0">
                <a:solidFill>
                  <a:schemeClr val="tx1"/>
                </a:solidFill>
                <a:latin typeface="Times New Roman" panose="02020603050405020304" pitchFamily="18" charset="0"/>
                <a:cs typeface="Times New Roman" panose="02020603050405020304" pitchFamily="18" charset="0"/>
              </a:rPr>
              <a:t>belge yöneticilerinin ve arşiv sorumlularının yönetmelik gereği gereken hassasiyeti ve önemi göstermesi</a:t>
            </a:r>
            <a:br>
              <a:rPr lang="tr-TR" sz="2400" dirty="0">
                <a:solidFill>
                  <a:schemeClr val="tx1"/>
                </a:solidFill>
                <a:latin typeface="Times New Roman" panose="02020603050405020304" pitchFamily="18" charset="0"/>
                <a:cs typeface="Times New Roman" panose="02020603050405020304" pitchFamily="18" charset="0"/>
              </a:rPr>
            </a:br>
            <a:r>
              <a:rPr lang="tr-TR" sz="2000" dirty="0">
                <a:latin typeface="Times New Roman" panose="02020603050405020304" pitchFamily="18" charset="0"/>
                <a:cs typeface="Times New Roman" panose="02020603050405020304" pitchFamily="18" charset="0"/>
              </a:rPr>
              <a:t/>
            </a:r>
            <a:br>
              <a:rPr lang="tr-TR" sz="2000" dirty="0">
                <a:latin typeface="Times New Roman" panose="02020603050405020304" pitchFamily="18" charset="0"/>
                <a:cs typeface="Times New Roman" panose="02020603050405020304" pitchFamily="18" charset="0"/>
              </a:rPr>
            </a:br>
            <a:r>
              <a:rPr lang="tr-TR" sz="2000" dirty="0">
                <a:latin typeface="Times New Roman" panose="02020603050405020304" pitchFamily="18" charset="0"/>
                <a:cs typeface="Times New Roman" panose="02020603050405020304" pitchFamily="18" charset="0"/>
              </a:rPr>
              <a:t/>
            </a:r>
            <a:br>
              <a:rPr lang="tr-TR" sz="2000" dirty="0">
                <a:latin typeface="Times New Roman" panose="02020603050405020304" pitchFamily="18" charset="0"/>
                <a:cs typeface="Times New Roman" panose="02020603050405020304" pitchFamily="18" charset="0"/>
              </a:rPr>
            </a:br>
            <a:r>
              <a:rPr lang="tr-TR" sz="2000" dirty="0">
                <a:latin typeface="Times New Roman" panose="02020603050405020304" pitchFamily="18" charset="0"/>
                <a:cs typeface="Times New Roman" panose="02020603050405020304" pitchFamily="18" charset="0"/>
              </a:rPr>
              <a:t/>
            </a:r>
            <a:br>
              <a:rPr lang="tr-TR" sz="2000" dirty="0">
                <a:latin typeface="Times New Roman" panose="02020603050405020304" pitchFamily="18" charset="0"/>
                <a:cs typeface="Times New Roman" panose="02020603050405020304" pitchFamily="18" charset="0"/>
              </a:rPr>
            </a:br>
            <a:r>
              <a:rPr lang="tr-TR" sz="2000" dirty="0">
                <a:latin typeface="Times New Roman" panose="02020603050405020304" pitchFamily="18" charset="0"/>
                <a:cs typeface="Times New Roman" panose="02020603050405020304" pitchFamily="18" charset="0"/>
              </a:rPr>
              <a:t/>
            </a:r>
            <a:br>
              <a:rPr lang="tr-TR" sz="2000" dirty="0">
                <a:latin typeface="Times New Roman" panose="02020603050405020304" pitchFamily="18" charset="0"/>
                <a:cs typeface="Times New Roman" panose="02020603050405020304" pitchFamily="18" charset="0"/>
              </a:rPr>
            </a:br>
            <a:endParaRPr lang="tr-TR" sz="2000" dirty="0">
              <a:latin typeface="Times New Roman" panose="02020603050405020304" pitchFamily="18" charset="0"/>
              <a:cs typeface="Times New Roman" panose="02020603050405020304" pitchFamily="18" charset="0"/>
            </a:endParaRPr>
          </a:p>
        </p:txBody>
      </p:sp>
      <p:pic>
        <p:nvPicPr>
          <p:cNvPr id="3" name="Resi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3333" y="174811"/>
            <a:ext cx="829734" cy="587783"/>
          </a:xfrm>
          <a:prstGeom prst="rect">
            <a:avLst/>
          </a:prstGeom>
        </p:spPr>
      </p:pic>
    </p:spTree>
    <p:extLst>
      <p:ext uri="{BB962C8B-B14F-4D97-AF65-F5344CB8AC3E}">
        <p14:creationId xmlns:p14="http://schemas.microsoft.com/office/powerpoint/2010/main" val="30874919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Unvan 5"/>
          <p:cNvSpPr>
            <a:spLocks noGrp="1"/>
          </p:cNvSpPr>
          <p:nvPr>
            <p:ph type="title"/>
          </p:nvPr>
        </p:nvSpPr>
        <p:spPr>
          <a:xfrm>
            <a:off x="134472" y="174811"/>
            <a:ext cx="8721662" cy="5929656"/>
          </a:xfrm>
        </p:spPr>
        <p:txBody>
          <a:bodyPr>
            <a:normAutofit fontScale="90000"/>
          </a:bodyPr>
          <a:lstStyle/>
          <a:p>
            <a:r>
              <a:rPr lang="tr-TR" sz="3300" b="1" dirty="0">
                <a:solidFill>
                  <a:srgbClr val="00B0F0"/>
                </a:solidFill>
                <a:latin typeface="Times New Roman" panose="02020603050405020304" pitchFamily="18" charset="0"/>
                <a:cs typeface="Times New Roman" panose="02020603050405020304" pitchFamily="18" charset="0"/>
              </a:rPr>
              <a:t>                  </a:t>
            </a:r>
            <a:r>
              <a:rPr lang="tr-TR" sz="3300" b="1" dirty="0" smtClean="0">
                <a:solidFill>
                  <a:srgbClr val="00B0F0"/>
                </a:solidFill>
                <a:latin typeface="Times New Roman" panose="02020603050405020304" pitchFamily="18" charset="0"/>
                <a:cs typeface="Times New Roman" panose="02020603050405020304" pitchFamily="18" charset="0"/>
              </a:rPr>
              <a:t/>
            </a:r>
            <a:br>
              <a:rPr lang="tr-TR" sz="3300" b="1" dirty="0" smtClean="0">
                <a:solidFill>
                  <a:srgbClr val="00B0F0"/>
                </a:solidFill>
                <a:latin typeface="Times New Roman" panose="02020603050405020304" pitchFamily="18" charset="0"/>
                <a:cs typeface="Times New Roman" panose="02020603050405020304" pitchFamily="18" charset="0"/>
              </a:rPr>
            </a:br>
            <a:r>
              <a:rPr lang="tr-TR" sz="2800" b="1" i="1" dirty="0">
                <a:solidFill>
                  <a:srgbClr val="00B0F0"/>
                </a:solidFill>
                <a:latin typeface="Times New Roman" panose="02020603050405020304" pitchFamily="18" charset="0"/>
                <a:cs typeface="Times New Roman" panose="02020603050405020304" pitchFamily="18" charset="0"/>
              </a:rPr>
              <a:t/>
            </a:r>
            <a:br>
              <a:rPr lang="tr-TR" sz="2800" b="1" i="1" dirty="0">
                <a:solidFill>
                  <a:srgbClr val="00B0F0"/>
                </a:solidFill>
                <a:latin typeface="Times New Roman" panose="02020603050405020304" pitchFamily="18" charset="0"/>
                <a:cs typeface="Times New Roman" panose="02020603050405020304" pitchFamily="18" charset="0"/>
              </a:rPr>
            </a:br>
            <a:r>
              <a:rPr lang="tr-TR" sz="2400" b="1" dirty="0" smtClean="0">
                <a:solidFill>
                  <a:schemeClr val="tx1"/>
                </a:solidFill>
                <a:latin typeface="Times New Roman" panose="02020603050405020304" pitchFamily="18" charset="0"/>
                <a:cs typeface="Times New Roman" panose="02020603050405020304" pitchFamily="18" charset="0"/>
              </a:rPr>
              <a:t>6 - </a:t>
            </a:r>
            <a:r>
              <a:rPr lang="tr-TR" sz="2400" dirty="0" smtClean="0">
                <a:solidFill>
                  <a:schemeClr val="tx1"/>
                </a:solidFill>
                <a:latin typeface="Times New Roman" panose="02020603050405020304" pitchFamily="18" charset="0"/>
                <a:cs typeface="Times New Roman" panose="02020603050405020304" pitchFamily="18" charset="0"/>
              </a:rPr>
              <a:t>Birim yöneticilerinin Standart Dosya Planı ve arşiv hizmetleri hakkında bilgilendirme toplantısı yapması veya Arşiv Koordinatörlüğünden talep etmesi</a:t>
            </a:r>
            <a:br>
              <a:rPr lang="tr-TR" sz="2400" dirty="0" smtClean="0">
                <a:solidFill>
                  <a:schemeClr val="tx1"/>
                </a:solidFill>
                <a:latin typeface="Times New Roman" panose="02020603050405020304" pitchFamily="18" charset="0"/>
                <a:cs typeface="Times New Roman" panose="02020603050405020304" pitchFamily="18" charset="0"/>
              </a:rPr>
            </a:br>
            <a:r>
              <a:rPr lang="tr-TR" sz="2400" dirty="0" smtClean="0">
                <a:solidFill>
                  <a:schemeClr val="tx1"/>
                </a:solidFill>
                <a:latin typeface="Times New Roman" panose="02020603050405020304" pitchFamily="18" charset="0"/>
                <a:cs typeface="Times New Roman" panose="02020603050405020304" pitchFamily="18" charset="0"/>
              </a:rPr>
              <a:t/>
            </a:r>
            <a:br>
              <a:rPr lang="tr-TR" sz="2400" dirty="0" smtClean="0">
                <a:solidFill>
                  <a:schemeClr val="tx1"/>
                </a:solidFill>
                <a:latin typeface="Times New Roman" panose="02020603050405020304" pitchFamily="18" charset="0"/>
                <a:cs typeface="Times New Roman" panose="02020603050405020304" pitchFamily="18" charset="0"/>
              </a:rPr>
            </a:br>
            <a:r>
              <a:rPr lang="tr-TR" sz="2400" b="1" dirty="0" smtClean="0">
                <a:solidFill>
                  <a:schemeClr val="tx1"/>
                </a:solidFill>
                <a:latin typeface="Times New Roman" panose="02020603050405020304" pitchFamily="18" charset="0"/>
                <a:cs typeface="Times New Roman" panose="02020603050405020304" pitchFamily="18" charset="0"/>
              </a:rPr>
              <a:t>7 - </a:t>
            </a:r>
            <a:r>
              <a:rPr lang="tr-TR" sz="2400" dirty="0" smtClean="0">
                <a:solidFill>
                  <a:schemeClr val="tx1"/>
                </a:solidFill>
                <a:latin typeface="Times New Roman" panose="02020603050405020304" pitchFamily="18" charset="0"/>
                <a:cs typeface="Times New Roman" panose="02020603050405020304" pitchFamily="18" charset="0"/>
              </a:rPr>
              <a:t>Arşiv Koordinatörlüğü web sayfasının düzenli takip edilmesi</a:t>
            </a:r>
            <a:br>
              <a:rPr lang="tr-TR" sz="2400" dirty="0" smtClean="0">
                <a:solidFill>
                  <a:schemeClr val="tx1"/>
                </a:solidFill>
                <a:latin typeface="Times New Roman" panose="02020603050405020304" pitchFamily="18" charset="0"/>
                <a:cs typeface="Times New Roman" panose="02020603050405020304" pitchFamily="18" charset="0"/>
              </a:rPr>
            </a:br>
            <a:r>
              <a:rPr lang="tr-TR" sz="2400" dirty="0" smtClean="0">
                <a:solidFill>
                  <a:schemeClr val="tx1"/>
                </a:solidFill>
                <a:latin typeface="Times New Roman" panose="02020603050405020304" pitchFamily="18" charset="0"/>
                <a:cs typeface="Times New Roman" panose="02020603050405020304" pitchFamily="18" charset="0"/>
              </a:rPr>
              <a:t/>
            </a:r>
            <a:br>
              <a:rPr lang="tr-TR" sz="2400" dirty="0" smtClean="0">
                <a:solidFill>
                  <a:schemeClr val="tx1"/>
                </a:solidFill>
                <a:latin typeface="Times New Roman" panose="02020603050405020304" pitchFamily="18" charset="0"/>
                <a:cs typeface="Times New Roman" panose="02020603050405020304" pitchFamily="18" charset="0"/>
              </a:rPr>
            </a:br>
            <a:r>
              <a:rPr lang="tr-TR" sz="2400" b="1" dirty="0" smtClean="0">
                <a:solidFill>
                  <a:schemeClr val="tx1"/>
                </a:solidFill>
                <a:latin typeface="Times New Roman" panose="02020603050405020304" pitchFamily="18" charset="0"/>
                <a:cs typeface="Times New Roman" panose="02020603050405020304" pitchFamily="18" charset="0"/>
              </a:rPr>
              <a:t>8 - </a:t>
            </a:r>
            <a:r>
              <a:rPr lang="tr-TR" sz="2400" dirty="0" smtClean="0">
                <a:solidFill>
                  <a:schemeClr val="tx1"/>
                </a:solidFill>
                <a:latin typeface="Times New Roman" panose="02020603050405020304" pitchFamily="18" charset="0"/>
                <a:cs typeface="Times New Roman" panose="02020603050405020304" pitchFamily="18" charset="0"/>
              </a:rPr>
              <a:t>Arşiv iş ve işlemleri sadece bir kişinin yapacağı iş değildir, her birim kendine düşen kısmı zamanında yapacak ve evraklarını arşive standartlara uygun şekilde teslim edecektir.</a:t>
            </a:r>
            <a:br>
              <a:rPr lang="tr-TR" sz="2400" dirty="0" smtClean="0">
                <a:solidFill>
                  <a:schemeClr val="tx1"/>
                </a:solidFill>
                <a:latin typeface="Times New Roman" panose="02020603050405020304" pitchFamily="18" charset="0"/>
                <a:cs typeface="Times New Roman" panose="02020603050405020304" pitchFamily="18" charset="0"/>
              </a:rPr>
            </a:br>
            <a:r>
              <a:rPr lang="tr-TR" sz="2400" dirty="0" smtClean="0">
                <a:solidFill>
                  <a:schemeClr val="tx1"/>
                </a:solidFill>
                <a:latin typeface="Times New Roman" panose="02020603050405020304" pitchFamily="18" charset="0"/>
                <a:cs typeface="Times New Roman" panose="02020603050405020304" pitchFamily="18" charset="0"/>
              </a:rPr>
              <a:t/>
            </a:r>
            <a:br>
              <a:rPr lang="tr-TR" sz="2400" dirty="0" smtClean="0">
                <a:solidFill>
                  <a:schemeClr val="tx1"/>
                </a:solidFill>
                <a:latin typeface="Times New Roman" panose="02020603050405020304" pitchFamily="18" charset="0"/>
                <a:cs typeface="Times New Roman" panose="02020603050405020304" pitchFamily="18" charset="0"/>
              </a:rPr>
            </a:br>
            <a:r>
              <a:rPr lang="tr-TR" sz="2400" b="1" dirty="0" smtClean="0">
                <a:solidFill>
                  <a:schemeClr val="tx1"/>
                </a:solidFill>
                <a:latin typeface="Times New Roman" panose="02020603050405020304" pitchFamily="18" charset="0"/>
                <a:cs typeface="Times New Roman" panose="02020603050405020304" pitchFamily="18" charset="0"/>
              </a:rPr>
              <a:t>9 - </a:t>
            </a:r>
            <a:r>
              <a:rPr lang="tr-TR" sz="2400" dirty="0" smtClean="0">
                <a:solidFill>
                  <a:schemeClr val="tx1"/>
                </a:solidFill>
                <a:latin typeface="Times New Roman" panose="02020603050405020304" pitchFamily="18" charset="0"/>
                <a:cs typeface="Times New Roman" panose="02020603050405020304" pitchFamily="18" charset="0"/>
              </a:rPr>
              <a:t>Birim arşiv sorumlularının yetkin kişilerden oluşması ve arşiv işini angarya olarak gereksiz görme kanısının yıkılması</a:t>
            </a:r>
            <a:br>
              <a:rPr lang="tr-TR" sz="2400" dirty="0" smtClean="0">
                <a:solidFill>
                  <a:schemeClr val="tx1"/>
                </a:solidFill>
                <a:latin typeface="Times New Roman" panose="02020603050405020304" pitchFamily="18" charset="0"/>
                <a:cs typeface="Times New Roman" panose="02020603050405020304" pitchFamily="18" charset="0"/>
              </a:rPr>
            </a:br>
            <a:r>
              <a:rPr lang="tr-TR" sz="2400" dirty="0" smtClean="0">
                <a:solidFill>
                  <a:schemeClr val="tx1"/>
                </a:solidFill>
                <a:latin typeface="Times New Roman" panose="02020603050405020304" pitchFamily="18" charset="0"/>
                <a:cs typeface="Times New Roman" panose="02020603050405020304" pitchFamily="18" charset="0"/>
              </a:rPr>
              <a:t/>
            </a:r>
            <a:br>
              <a:rPr lang="tr-TR" sz="2400" dirty="0" smtClean="0">
                <a:solidFill>
                  <a:schemeClr val="tx1"/>
                </a:solidFill>
                <a:latin typeface="Times New Roman" panose="02020603050405020304" pitchFamily="18" charset="0"/>
                <a:cs typeface="Times New Roman" panose="02020603050405020304" pitchFamily="18" charset="0"/>
              </a:rPr>
            </a:br>
            <a:r>
              <a:rPr lang="tr-TR" sz="2400" b="1" dirty="0" smtClean="0">
                <a:solidFill>
                  <a:schemeClr val="tx1"/>
                </a:solidFill>
                <a:latin typeface="Times New Roman" panose="02020603050405020304" pitchFamily="18" charset="0"/>
                <a:cs typeface="Times New Roman" panose="02020603050405020304" pitchFamily="18" charset="0"/>
              </a:rPr>
              <a:t>10 - </a:t>
            </a:r>
            <a:r>
              <a:rPr lang="tr-TR" sz="2400" dirty="0" smtClean="0">
                <a:solidFill>
                  <a:schemeClr val="tx1"/>
                </a:solidFill>
                <a:latin typeface="Times New Roman" panose="02020603050405020304" pitchFamily="18" charset="0"/>
                <a:cs typeface="Times New Roman" panose="02020603050405020304" pitchFamily="18" charset="0"/>
              </a:rPr>
              <a:t>Arşiv Koordinatörlüğü tarafından birimlere </a:t>
            </a:r>
            <a:r>
              <a:rPr lang="tr-TR" sz="2400" dirty="0" smtClean="0">
                <a:solidFill>
                  <a:srgbClr val="FF0000"/>
                </a:solidFill>
                <a:latin typeface="Times New Roman" panose="02020603050405020304" pitchFamily="18" charset="0"/>
                <a:cs typeface="Times New Roman" panose="02020603050405020304" pitchFamily="18" charset="0"/>
              </a:rPr>
              <a:t>eğitim</a:t>
            </a:r>
            <a:r>
              <a:rPr lang="tr-TR" sz="2400" dirty="0" smtClean="0">
                <a:solidFill>
                  <a:schemeClr val="tx1"/>
                </a:solidFill>
                <a:latin typeface="Times New Roman" panose="02020603050405020304" pitchFamily="18" charset="0"/>
                <a:cs typeface="Times New Roman" panose="02020603050405020304" pitchFamily="18" charset="0"/>
              </a:rPr>
              <a:t> verilmesi</a:t>
            </a:r>
            <a:br>
              <a:rPr lang="tr-TR" sz="2400" dirty="0" smtClean="0">
                <a:solidFill>
                  <a:schemeClr val="tx1"/>
                </a:solidFill>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r>
              <a:rPr lang="tr-TR" sz="2000" dirty="0">
                <a:latin typeface="Times New Roman" panose="02020603050405020304" pitchFamily="18" charset="0"/>
                <a:cs typeface="Times New Roman" panose="02020603050405020304" pitchFamily="18" charset="0"/>
              </a:rPr>
              <a:t/>
            </a:r>
            <a:br>
              <a:rPr lang="tr-TR" sz="2000" dirty="0">
                <a:latin typeface="Times New Roman" panose="02020603050405020304" pitchFamily="18" charset="0"/>
                <a:cs typeface="Times New Roman" panose="02020603050405020304" pitchFamily="18" charset="0"/>
              </a:rPr>
            </a:br>
            <a:r>
              <a:rPr lang="tr-TR" sz="2000" dirty="0">
                <a:latin typeface="Times New Roman" panose="02020603050405020304" pitchFamily="18" charset="0"/>
                <a:cs typeface="Times New Roman" panose="02020603050405020304" pitchFamily="18" charset="0"/>
              </a:rPr>
              <a:t/>
            </a:r>
            <a:br>
              <a:rPr lang="tr-TR" sz="2000" dirty="0">
                <a:latin typeface="Times New Roman" panose="02020603050405020304" pitchFamily="18" charset="0"/>
                <a:cs typeface="Times New Roman" panose="02020603050405020304" pitchFamily="18" charset="0"/>
              </a:rPr>
            </a:br>
            <a:r>
              <a:rPr lang="tr-TR" sz="2000" dirty="0">
                <a:latin typeface="Times New Roman" panose="02020603050405020304" pitchFamily="18" charset="0"/>
                <a:cs typeface="Times New Roman" panose="02020603050405020304" pitchFamily="18" charset="0"/>
              </a:rPr>
              <a:t/>
            </a:r>
            <a:br>
              <a:rPr lang="tr-TR" sz="2000" dirty="0">
                <a:latin typeface="Times New Roman" panose="02020603050405020304" pitchFamily="18" charset="0"/>
                <a:cs typeface="Times New Roman" panose="02020603050405020304" pitchFamily="18" charset="0"/>
              </a:rPr>
            </a:br>
            <a:endParaRPr lang="tr-TR" sz="2000"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0867" y="6104467"/>
            <a:ext cx="829734" cy="587783"/>
          </a:xfrm>
          <a:prstGeom prst="rect">
            <a:avLst/>
          </a:prstGeom>
        </p:spPr>
      </p:pic>
    </p:spTree>
    <p:extLst>
      <p:ext uri="{BB962C8B-B14F-4D97-AF65-F5344CB8AC3E}">
        <p14:creationId xmlns:p14="http://schemas.microsoft.com/office/powerpoint/2010/main" val="1078513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Unvan 5"/>
          <p:cNvSpPr>
            <a:spLocks noGrp="1"/>
          </p:cNvSpPr>
          <p:nvPr>
            <p:ph type="title"/>
          </p:nvPr>
        </p:nvSpPr>
        <p:spPr>
          <a:xfrm>
            <a:off x="134472" y="174811"/>
            <a:ext cx="9043396" cy="1374589"/>
          </a:xfrm>
        </p:spPr>
        <p:txBody>
          <a:bodyPr>
            <a:normAutofit fontScale="90000"/>
          </a:bodyPr>
          <a:lstStyle/>
          <a:p>
            <a:r>
              <a:rPr lang="tr-TR" sz="3300" dirty="0">
                <a:latin typeface="Times New Roman" panose="02020603050405020304" pitchFamily="18" charset="0"/>
                <a:cs typeface="Times New Roman" panose="02020603050405020304" pitchFamily="18" charset="0"/>
              </a:rPr>
              <a:t>  </a:t>
            </a:r>
            <a:r>
              <a:rPr lang="tr-TR" sz="3300" dirty="0" smtClean="0">
                <a:latin typeface="Times New Roman" panose="02020603050405020304" pitchFamily="18" charset="0"/>
                <a:cs typeface="Times New Roman" panose="02020603050405020304" pitchFamily="18" charset="0"/>
              </a:rPr>
              <a:t>           </a:t>
            </a:r>
            <a:br>
              <a:rPr lang="tr-TR" sz="3300" dirty="0" smtClean="0">
                <a:latin typeface="Times New Roman" panose="02020603050405020304" pitchFamily="18" charset="0"/>
                <a:cs typeface="Times New Roman" panose="02020603050405020304" pitchFamily="18" charset="0"/>
              </a:rPr>
            </a:br>
            <a:r>
              <a:rPr lang="tr-TR" sz="3300" dirty="0">
                <a:latin typeface="Times New Roman" panose="02020603050405020304" pitchFamily="18" charset="0"/>
                <a:cs typeface="Times New Roman" panose="02020603050405020304" pitchFamily="18" charset="0"/>
              </a:rPr>
              <a:t> </a:t>
            </a:r>
            <a:r>
              <a:rPr lang="tr-TR" sz="3300" dirty="0" smtClean="0">
                <a:latin typeface="Times New Roman" panose="02020603050405020304" pitchFamily="18" charset="0"/>
                <a:cs typeface="Times New Roman" panose="02020603050405020304" pitchFamily="18" charset="0"/>
              </a:rPr>
              <a:t>                  </a:t>
            </a:r>
            <a:r>
              <a:rPr lang="tr-TR" sz="3300" b="1" dirty="0" smtClean="0">
                <a:solidFill>
                  <a:srgbClr val="00B0F0"/>
                </a:solidFill>
                <a:latin typeface="Times New Roman" panose="02020603050405020304" pitchFamily="18" charset="0"/>
                <a:cs typeface="Times New Roman" panose="02020603050405020304" pitchFamily="18" charset="0"/>
              </a:rPr>
              <a:t>Belge </a:t>
            </a:r>
            <a:r>
              <a:rPr lang="tr-TR" sz="3300" b="1" dirty="0">
                <a:solidFill>
                  <a:srgbClr val="00B0F0"/>
                </a:solidFill>
                <a:latin typeface="Times New Roman" panose="02020603050405020304" pitchFamily="18" charset="0"/>
                <a:cs typeface="Times New Roman" panose="02020603050405020304" pitchFamily="18" charset="0"/>
              </a:rPr>
              <a:t>ve Belge Yönetimi Nedir?</a:t>
            </a:r>
            <a:r>
              <a:rPr lang="tr-TR" sz="3300" dirty="0">
                <a:solidFill>
                  <a:srgbClr val="00B0F0"/>
                </a:solidFill>
                <a:latin typeface="Times New Roman" panose="02020603050405020304" pitchFamily="18" charset="0"/>
                <a:cs typeface="Times New Roman" panose="02020603050405020304" pitchFamily="18" charset="0"/>
              </a:rPr>
              <a:t/>
            </a:r>
            <a:br>
              <a:rPr lang="tr-TR" sz="3300" dirty="0">
                <a:solidFill>
                  <a:srgbClr val="00B0F0"/>
                </a:solidFill>
                <a:latin typeface="Times New Roman" panose="02020603050405020304" pitchFamily="18" charset="0"/>
                <a:cs typeface="Times New Roman" panose="02020603050405020304" pitchFamily="18" charset="0"/>
              </a:rPr>
            </a:br>
            <a:r>
              <a:rPr lang="tr-TR" sz="3300" dirty="0">
                <a:solidFill>
                  <a:srgbClr val="00B0F0"/>
                </a:solidFill>
                <a:latin typeface="Times New Roman" panose="02020603050405020304" pitchFamily="18" charset="0"/>
                <a:cs typeface="Times New Roman" panose="02020603050405020304" pitchFamily="18" charset="0"/>
              </a:rPr>
              <a:t/>
            </a:r>
            <a:br>
              <a:rPr lang="tr-TR" sz="3300" dirty="0">
                <a:solidFill>
                  <a:srgbClr val="00B0F0"/>
                </a:solidFill>
                <a:latin typeface="Times New Roman" panose="02020603050405020304" pitchFamily="18" charset="0"/>
                <a:cs typeface="Times New Roman" panose="02020603050405020304" pitchFamily="18" charset="0"/>
              </a:rPr>
            </a:br>
            <a:r>
              <a:rPr lang="tr-TR" sz="3300" dirty="0">
                <a:latin typeface="Times New Roman" panose="02020603050405020304" pitchFamily="18" charset="0"/>
                <a:cs typeface="Times New Roman" panose="02020603050405020304" pitchFamily="18" charset="0"/>
              </a:rPr>
              <a:t/>
            </a:r>
            <a:br>
              <a:rPr lang="tr-TR" sz="3300" dirty="0">
                <a:latin typeface="Times New Roman" panose="02020603050405020304" pitchFamily="18" charset="0"/>
                <a:cs typeface="Times New Roman" panose="02020603050405020304" pitchFamily="18" charset="0"/>
              </a:rPr>
            </a:br>
            <a:r>
              <a:rPr lang="tr-TR" sz="3300" dirty="0">
                <a:latin typeface="Times New Roman" panose="02020603050405020304" pitchFamily="18" charset="0"/>
                <a:cs typeface="Times New Roman" panose="02020603050405020304" pitchFamily="18" charset="0"/>
              </a:rPr>
              <a:t/>
            </a:r>
            <a:br>
              <a:rPr lang="tr-TR" sz="3300" dirty="0">
                <a:latin typeface="Times New Roman" panose="02020603050405020304" pitchFamily="18" charset="0"/>
                <a:cs typeface="Times New Roman" panose="02020603050405020304" pitchFamily="18" charset="0"/>
              </a:rPr>
            </a:br>
            <a:r>
              <a:rPr lang="tr-TR" dirty="0"/>
              <a:t/>
            </a:r>
            <a:br>
              <a:rPr lang="tr-TR" dirty="0"/>
            </a:br>
            <a:r>
              <a:rPr lang="tr-TR" dirty="0"/>
              <a:t/>
            </a:r>
            <a:br>
              <a:rPr lang="tr-TR" dirty="0"/>
            </a:br>
            <a:r>
              <a:rPr lang="tr-TR" dirty="0"/>
              <a:t/>
            </a:r>
            <a:br>
              <a:rPr lang="tr-TR" dirty="0"/>
            </a:br>
            <a:r>
              <a:rPr lang="tr-TR" dirty="0"/>
              <a:t/>
            </a:r>
            <a:br>
              <a:rPr lang="tr-TR" dirty="0"/>
            </a:br>
            <a:endParaRPr lang="tr-TR" dirty="0"/>
          </a:p>
        </p:txBody>
      </p:sp>
      <p:sp>
        <p:nvSpPr>
          <p:cNvPr id="2" name="Metin kutusu 1"/>
          <p:cNvSpPr txBox="1"/>
          <p:nvPr/>
        </p:nvSpPr>
        <p:spPr>
          <a:xfrm>
            <a:off x="660400" y="592667"/>
            <a:ext cx="8644468" cy="3600986"/>
          </a:xfrm>
          <a:prstGeom prst="rect">
            <a:avLst/>
          </a:prstGeom>
          <a:noFill/>
        </p:spPr>
        <p:txBody>
          <a:bodyPr wrap="square" rtlCol="0">
            <a:spAutoFit/>
          </a:bodyPr>
          <a:lstStyle/>
          <a:p>
            <a:pPr algn="just"/>
            <a:endParaRPr lang="tr-TR" sz="2000" b="1" dirty="0" smtClean="0">
              <a:solidFill>
                <a:srgbClr val="00B0F0"/>
              </a:solidFill>
              <a:latin typeface="Times New Roman" panose="02020603050405020304" pitchFamily="18" charset="0"/>
              <a:cs typeface="Times New Roman" panose="02020603050405020304" pitchFamily="18" charset="0"/>
            </a:endParaRPr>
          </a:p>
          <a:p>
            <a:pPr algn="just"/>
            <a:endParaRPr lang="tr-TR" sz="2000" b="1" dirty="0">
              <a:solidFill>
                <a:srgbClr val="00B0F0"/>
              </a:solidFill>
              <a:latin typeface="Times New Roman" panose="02020603050405020304" pitchFamily="18" charset="0"/>
              <a:cs typeface="Times New Roman" panose="02020603050405020304" pitchFamily="18" charset="0"/>
            </a:endParaRPr>
          </a:p>
          <a:p>
            <a:pPr algn="just"/>
            <a:endParaRPr lang="tr-TR" sz="2000" b="1" dirty="0" smtClean="0">
              <a:solidFill>
                <a:srgbClr val="00B0F0"/>
              </a:solidFill>
              <a:latin typeface="Times New Roman" panose="02020603050405020304" pitchFamily="18" charset="0"/>
              <a:cs typeface="Times New Roman" panose="02020603050405020304" pitchFamily="18" charset="0"/>
            </a:endParaRPr>
          </a:p>
          <a:p>
            <a:pPr algn="just"/>
            <a:r>
              <a:rPr lang="tr-TR" sz="2000" b="1" dirty="0" smtClean="0">
                <a:solidFill>
                  <a:srgbClr val="00B0F0"/>
                </a:solidFill>
                <a:latin typeface="Times New Roman" panose="02020603050405020304" pitchFamily="18" charset="0"/>
                <a:cs typeface="Times New Roman" panose="02020603050405020304" pitchFamily="18" charset="0"/>
              </a:rPr>
              <a:t>Belge</a:t>
            </a:r>
            <a:r>
              <a:rPr lang="tr-TR" sz="2000" b="1" dirty="0">
                <a:solidFill>
                  <a:srgbClr val="00B0F0"/>
                </a:solidFill>
                <a:latin typeface="Times New Roman" panose="02020603050405020304" pitchFamily="18" charset="0"/>
                <a:cs typeface="Times New Roman" panose="02020603050405020304" pitchFamily="18" charset="0"/>
              </a:rPr>
              <a:t>; </a:t>
            </a:r>
            <a:endParaRPr lang="tr-TR" sz="2000" b="1" dirty="0" smtClean="0">
              <a:solidFill>
                <a:srgbClr val="00B0F0"/>
              </a:solidFill>
              <a:latin typeface="Times New Roman" panose="02020603050405020304" pitchFamily="18" charset="0"/>
              <a:cs typeface="Times New Roman" panose="02020603050405020304" pitchFamily="18" charset="0"/>
            </a:endParaRPr>
          </a:p>
          <a:p>
            <a:pPr algn="just"/>
            <a:endParaRPr lang="tr-TR" sz="2000" b="1" dirty="0">
              <a:solidFill>
                <a:srgbClr val="00B0F0"/>
              </a:solidFill>
              <a:latin typeface="Times New Roman" panose="02020603050405020304" pitchFamily="18" charset="0"/>
              <a:cs typeface="Times New Roman" panose="02020603050405020304" pitchFamily="18" charset="0"/>
            </a:endParaRPr>
          </a:p>
          <a:p>
            <a:pPr algn="just"/>
            <a:r>
              <a:rPr lang="tr-TR" sz="2200" dirty="0" smtClean="0">
                <a:solidFill>
                  <a:schemeClr val="tx1">
                    <a:lumMod val="50000"/>
                    <a:lumOff val="50000"/>
                  </a:schemeClr>
                </a:solidFill>
                <a:latin typeface="Times New Roman" panose="02020603050405020304" pitchFamily="18" charset="0"/>
                <a:cs typeface="Times New Roman" panose="02020603050405020304" pitchFamily="18" charset="0"/>
              </a:rPr>
              <a:t>Kamu </a:t>
            </a:r>
            <a:r>
              <a:rPr lang="tr-TR" sz="2200" dirty="0">
                <a:solidFill>
                  <a:schemeClr val="tx1">
                    <a:lumMod val="50000"/>
                    <a:lumOff val="50000"/>
                  </a:schemeClr>
                </a:solidFill>
                <a:latin typeface="Times New Roman" panose="02020603050405020304" pitchFamily="18" charset="0"/>
                <a:cs typeface="Times New Roman" panose="02020603050405020304" pitchFamily="18" charset="0"/>
              </a:rPr>
              <a:t>kurum ve kuruluşları ile gerçek ve tüzel kişilerin iş ve </a:t>
            </a:r>
            <a:r>
              <a:rPr lang="tr-TR" sz="2200" dirty="0" smtClean="0">
                <a:solidFill>
                  <a:schemeClr val="tx1">
                    <a:lumMod val="50000"/>
                    <a:lumOff val="50000"/>
                  </a:schemeClr>
                </a:solidFill>
                <a:latin typeface="Times New Roman" panose="02020603050405020304" pitchFamily="18" charset="0"/>
                <a:cs typeface="Times New Roman" panose="02020603050405020304" pitchFamily="18" charset="0"/>
              </a:rPr>
              <a:t>işlemleri neticesinde </a:t>
            </a:r>
            <a:r>
              <a:rPr lang="tr-TR" sz="2200" dirty="0">
                <a:solidFill>
                  <a:schemeClr val="tx1">
                    <a:lumMod val="50000"/>
                    <a:lumOff val="50000"/>
                  </a:schemeClr>
                </a:solidFill>
                <a:latin typeface="Times New Roman" panose="02020603050405020304" pitchFamily="18" charset="0"/>
                <a:cs typeface="Times New Roman" panose="02020603050405020304" pitchFamily="18" charset="0"/>
              </a:rPr>
              <a:t>oluşan, üretim biçimleri ve donanım ortamları ne şekilde olursa olsun bir bilgiyi içeren yazılmış, çizilmiş, resmedilmiş, görüntülü, sesli veya elektronik kayıt belge olarak tanımlanır.</a:t>
            </a:r>
          </a:p>
          <a:p>
            <a:pPr algn="ctr"/>
            <a:endParaRPr lang="tr-TR" sz="2000" dirty="0">
              <a:solidFill>
                <a:srgbClr val="0070C0"/>
              </a:solidFill>
              <a:latin typeface="Times New Roman" panose="02020603050405020304" pitchFamily="18" charset="0"/>
              <a:cs typeface="Times New Roman" panose="02020603050405020304" pitchFamily="18" charset="0"/>
            </a:endParaRPr>
          </a:p>
          <a:p>
            <a:endParaRPr lang="tr-TR" sz="2000" dirty="0">
              <a:solidFill>
                <a:srgbClr val="00B0F0"/>
              </a:solidFill>
              <a:latin typeface="TR Avalon" panose="020B0500000000000000" pitchFamily="34" charset="0"/>
            </a:endParaRPr>
          </a:p>
        </p:txBody>
      </p:sp>
    </p:spTree>
    <p:extLst>
      <p:ext uri="{BB962C8B-B14F-4D97-AF65-F5344CB8AC3E}">
        <p14:creationId xmlns:p14="http://schemas.microsoft.com/office/powerpoint/2010/main" val="40990537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a:xfrm>
            <a:off x="134471" y="174811"/>
            <a:ext cx="8890995" cy="5548656"/>
          </a:xfrm>
          <a:pattFill prst="pct5">
            <a:fgClr>
              <a:schemeClr val="accent1"/>
            </a:fgClr>
            <a:bgClr>
              <a:schemeClr val="bg1"/>
            </a:bgClr>
          </a:pattFill>
        </p:spPr>
        <p:txBody>
          <a:bodyPr>
            <a:normAutofit fontScale="90000"/>
          </a:bodyPr>
          <a:lstStyle/>
          <a:p>
            <a:r>
              <a:rPr lang="tr-TR" sz="2200" b="1" dirty="0" smtClean="0">
                <a:solidFill>
                  <a:schemeClr val="tx1"/>
                </a:solidFill>
                <a:latin typeface="Times New Roman" panose="02020603050405020304" pitchFamily="18" charset="0"/>
                <a:cs typeface="Times New Roman" panose="02020603050405020304" pitchFamily="18" charset="0"/>
              </a:rPr>
              <a:t>11 - </a:t>
            </a:r>
            <a:r>
              <a:rPr lang="tr-TR" sz="2200" dirty="0" smtClean="0">
                <a:solidFill>
                  <a:schemeClr val="tx1"/>
                </a:solidFill>
                <a:latin typeface="Times New Roman" panose="02020603050405020304" pitchFamily="18" charset="0"/>
                <a:cs typeface="Times New Roman" panose="02020603050405020304" pitchFamily="18" charset="0"/>
              </a:rPr>
              <a:t>Birim </a:t>
            </a:r>
            <a:r>
              <a:rPr lang="tr-TR" sz="2200" dirty="0">
                <a:solidFill>
                  <a:schemeClr val="tx1"/>
                </a:solidFill>
                <a:latin typeface="Times New Roman" panose="02020603050405020304" pitchFamily="18" charset="0"/>
                <a:cs typeface="Times New Roman" panose="02020603050405020304" pitchFamily="18" charset="0"/>
              </a:rPr>
              <a:t>arşivlerinde orijinal evrakı kim saklayacak, arşivlemeyi hangi birim yapacak?</a:t>
            </a:r>
            <a:br>
              <a:rPr lang="tr-TR" sz="2200" dirty="0">
                <a:solidFill>
                  <a:schemeClr val="tx1"/>
                </a:solidFill>
                <a:latin typeface="Times New Roman" panose="02020603050405020304" pitchFamily="18" charset="0"/>
                <a:cs typeface="Times New Roman" panose="02020603050405020304" pitchFamily="18" charset="0"/>
              </a:rPr>
            </a:br>
            <a:r>
              <a:rPr lang="tr-TR" sz="2200" dirty="0">
                <a:solidFill>
                  <a:schemeClr val="tx1"/>
                </a:solidFill>
                <a:latin typeface="Times New Roman" panose="02020603050405020304" pitchFamily="18" charset="0"/>
                <a:cs typeface="Times New Roman" panose="02020603050405020304" pitchFamily="18" charset="0"/>
              </a:rPr>
              <a:t>Sorusuna cevap bulunmalı……..(Denetçi ve Sayıştay için) </a:t>
            </a:r>
            <a:r>
              <a:rPr lang="tr-TR" sz="2200" dirty="0" smtClean="0">
                <a:solidFill>
                  <a:schemeClr val="tx1"/>
                </a:solidFill>
                <a:latin typeface="Times New Roman" panose="02020603050405020304" pitchFamily="18" charset="0"/>
                <a:cs typeface="Times New Roman" panose="02020603050405020304" pitchFamily="18" charset="0"/>
              </a:rPr>
              <a:t/>
            </a:r>
            <a:br>
              <a:rPr lang="tr-TR" sz="2200" dirty="0" smtClean="0">
                <a:solidFill>
                  <a:schemeClr val="tx1"/>
                </a:solidFill>
                <a:latin typeface="Times New Roman" panose="02020603050405020304" pitchFamily="18" charset="0"/>
                <a:cs typeface="Times New Roman" panose="02020603050405020304" pitchFamily="18" charset="0"/>
              </a:rPr>
            </a:br>
            <a:r>
              <a:rPr lang="tr-TR" sz="2200" dirty="0">
                <a:solidFill>
                  <a:schemeClr val="tx1"/>
                </a:solidFill>
                <a:latin typeface="Times New Roman" panose="02020603050405020304" pitchFamily="18" charset="0"/>
                <a:cs typeface="Times New Roman" panose="02020603050405020304" pitchFamily="18" charset="0"/>
              </a:rPr>
              <a:t/>
            </a:r>
            <a:br>
              <a:rPr lang="tr-TR" sz="2200" dirty="0">
                <a:solidFill>
                  <a:schemeClr val="tx1"/>
                </a:solidFill>
                <a:latin typeface="Times New Roman" panose="02020603050405020304" pitchFamily="18" charset="0"/>
                <a:cs typeface="Times New Roman" panose="02020603050405020304" pitchFamily="18" charset="0"/>
              </a:rPr>
            </a:br>
            <a:r>
              <a:rPr lang="tr-TR" sz="2200" b="1" dirty="0" smtClean="0">
                <a:solidFill>
                  <a:schemeClr val="tx1"/>
                </a:solidFill>
                <a:latin typeface="Times New Roman" panose="02020603050405020304" pitchFamily="18" charset="0"/>
                <a:cs typeface="Times New Roman" panose="02020603050405020304" pitchFamily="18" charset="0"/>
              </a:rPr>
              <a:t>12 - </a:t>
            </a:r>
            <a:r>
              <a:rPr lang="tr-TR" sz="2200" dirty="0" smtClean="0">
                <a:solidFill>
                  <a:schemeClr val="tx1"/>
                </a:solidFill>
                <a:latin typeface="Times New Roman" panose="02020603050405020304" pitchFamily="18" charset="0"/>
                <a:cs typeface="Times New Roman" panose="02020603050405020304" pitchFamily="18" charset="0"/>
              </a:rPr>
              <a:t>Diğer </a:t>
            </a:r>
            <a:r>
              <a:rPr lang="tr-TR" sz="2200" dirty="0">
                <a:solidFill>
                  <a:schemeClr val="tx1"/>
                </a:solidFill>
                <a:latin typeface="Times New Roman" panose="02020603050405020304" pitchFamily="18" charset="0"/>
                <a:cs typeface="Times New Roman" panose="02020603050405020304" pitchFamily="18" charset="0"/>
              </a:rPr>
              <a:t>birimler kendilerine gölge dosya yapmak istiyorlarsa son şekli verilen evrakın taramasını yaparak bilgisayar ortamında dosyalama yaparak dijitalleştirme yapabilir. Veya gölge dosyayı kendi biriminde oluşturur birim arşivine devir etmez; daha sonra ihtiyacı bitince kıyıma gönderir. </a:t>
            </a:r>
            <a:r>
              <a:rPr lang="tr-TR" sz="2200" dirty="0">
                <a:solidFill>
                  <a:srgbClr val="FF0000"/>
                </a:solidFill>
                <a:latin typeface="Times New Roman" panose="02020603050405020304" pitchFamily="18" charset="0"/>
                <a:cs typeface="Times New Roman" panose="02020603050405020304" pitchFamily="18" charset="0"/>
              </a:rPr>
              <a:t>(Fakat burada kağıt israfı ortaya çıkıyor</a:t>
            </a:r>
            <a:r>
              <a:rPr lang="tr-TR" sz="2200" dirty="0" smtClean="0">
                <a:solidFill>
                  <a:srgbClr val="FF0000"/>
                </a:solidFill>
                <a:latin typeface="Times New Roman" panose="02020603050405020304" pitchFamily="18" charset="0"/>
                <a:cs typeface="Times New Roman" panose="02020603050405020304" pitchFamily="18" charset="0"/>
              </a:rPr>
              <a:t>.)</a:t>
            </a:r>
            <a:br>
              <a:rPr lang="tr-TR" sz="2200" dirty="0" smtClean="0">
                <a:solidFill>
                  <a:srgbClr val="FF0000"/>
                </a:solidFill>
                <a:latin typeface="Times New Roman" panose="02020603050405020304" pitchFamily="18" charset="0"/>
                <a:cs typeface="Times New Roman" panose="02020603050405020304" pitchFamily="18" charset="0"/>
              </a:rPr>
            </a:br>
            <a:r>
              <a:rPr lang="tr-TR" sz="2200" dirty="0">
                <a:solidFill>
                  <a:srgbClr val="FF0000"/>
                </a:solidFill>
                <a:latin typeface="Times New Roman" panose="02020603050405020304" pitchFamily="18" charset="0"/>
                <a:cs typeface="Times New Roman" panose="02020603050405020304" pitchFamily="18" charset="0"/>
              </a:rPr>
              <a:t/>
            </a:r>
            <a:br>
              <a:rPr lang="tr-TR" sz="2200" dirty="0">
                <a:solidFill>
                  <a:srgbClr val="FF0000"/>
                </a:solidFill>
                <a:latin typeface="Times New Roman" panose="02020603050405020304" pitchFamily="18" charset="0"/>
                <a:cs typeface="Times New Roman" panose="02020603050405020304" pitchFamily="18" charset="0"/>
              </a:rPr>
            </a:br>
            <a:r>
              <a:rPr lang="tr-TR" sz="2200" b="1" dirty="0" smtClean="0">
                <a:solidFill>
                  <a:schemeClr val="tx1"/>
                </a:solidFill>
                <a:latin typeface="Times New Roman" panose="02020603050405020304" pitchFamily="18" charset="0"/>
                <a:cs typeface="Times New Roman" panose="02020603050405020304" pitchFamily="18" charset="0"/>
              </a:rPr>
              <a:t>13- </a:t>
            </a:r>
            <a:r>
              <a:rPr lang="tr-TR" sz="2200" dirty="0" smtClean="0">
                <a:solidFill>
                  <a:schemeClr val="tx1"/>
                </a:solidFill>
                <a:latin typeface="Times New Roman" panose="02020603050405020304" pitchFamily="18" charset="0"/>
                <a:cs typeface="Times New Roman" panose="02020603050405020304" pitchFamily="18" charset="0"/>
              </a:rPr>
              <a:t>EBYS </a:t>
            </a:r>
            <a:r>
              <a:rPr lang="tr-TR" sz="2200" dirty="0">
                <a:solidFill>
                  <a:schemeClr val="tx1"/>
                </a:solidFill>
                <a:latin typeface="Times New Roman" panose="02020603050405020304" pitchFamily="18" charset="0"/>
                <a:cs typeface="Times New Roman" panose="02020603050405020304" pitchFamily="18" charset="0"/>
              </a:rPr>
              <a:t>ara yüzünde e-arşiv alanımız bulunmaktadır. Fakat henüz raporlamada sıkıntılar yaşanmaktadır. Nedeni 2013 öncesi kuruma gelen evrakların dosya kodu verilmeden havalesinin yapılması, dosya kodlarının yanlış verilmesi)  Bunun çözümlenmesi durumunda «Arşiv Programı satın alınması» sağlanacaktır….Dijitalleşme</a:t>
            </a:r>
            <a:br>
              <a:rPr lang="tr-TR" sz="2200" dirty="0">
                <a:solidFill>
                  <a:schemeClr val="tx1"/>
                </a:solidFill>
                <a:latin typeface="Times New Roman" panose="02020603050405020304" pitchFamily="18" charset="0"/>
                <a:cs typeface="Times New Roman" panose="02020603050405020304" pitchFamily="18" charset="0"/>
              </a:rPr>
            </a:br>
            <a:r>
              <a:rPr lang="tr-TR" sz="2200" dirty="0">
                <a:solidFill>
                  <a:schemeClr val="tx1"/>
                </a:solidFill>
                <a:latin typeface="Times New Roman" panose="02020603050405020304" pitchFamily="18" charset="0"/>
                <a:cs typeface="Times New Roman" panose="02020603050405020304" pitchFamily="18" charset="0"/>
              </a:rPr>
              <a:t/>
            </a:r>
            <a:br>
              <a:rPr lang="tr-TR" sz="22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
            </a:r>
            <a:br>
              <a:rPr lang="tr-TR" sz="1800" dirty="0">
                <a:solidFill>
                  <a:schemeClr val="tx1"/>
                </a:solidFill>
                <a:latin typeface="Times New Roman" panose="02020603050405020304" pitchFamily="18" charset="0"/>
                <a:cs typeface="Times New Roman" panose="02020603050405020304" pitchFamily="18" charset="0"/>
              </a:rPr>
            </a:br>
            <a:r>
              <a:rPr lang="tr-TR" sz="3000" b="1" dirty="0">
                <a:solidFill>
                  <a:srgbClr val="FF0000"/>
                </a:solidFill>
                <a:latin typeface="Times New Roman" panose="02020603050405020304" pitchFamily="18" charset="0"/>
                <a:cs typeface="Times New Roman" panose="02020603050405020304" pitchFamily="18" charset="0"/>
              </a:rPr>
              <a:t/>
            </a:r>
            <a:br>
              <a:rPr lang="tr-TR" sz="3000" b="1" dirty="0">
                <a:solidFill>
                  <a:srgbClr val="FF0000"/>
                </a:solidFill>
                <a:latin typeface="Times New Roman" panose="02020603050405020304" pitchFamily="18" charset="0"/>
                <a:cs typeface="Times New Roman" panose="02020603050405020304" pitchFamily="18" charset="0"/>
              </a:rPr>
            </a:br>
            <a:endParaRPr lang="tr-TR" sz="3000" b="1" dirty="0">
              <a:solidFill>
                <a:srgbClr val="FF0000"/>
              </a:solidFill>
              <a:latin typeface="Times New Roman" panose="02020603050405020304" pitchFamily="18" charset="0"/>
              <a:cs typeface="Times New Roman" panose="02020603050405020304" pitchFamily="18" charset="0"/>
            </a:endParaRPr>
          </a:p>
        </p:txBody>
      </p:sp>
      <p:pic>
        <p:nvPicPr>
          <p:cNvPr id="3" name="Resi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96466" y="5892800"/>
            <a:ext cx="1032934" cy="669460"/>
          </a:xfrm>
          <a:prstGeom prst="rect">
            <a:avLst/>
          </a:prstGeom>
        </p:spPr>
      </p:pic>
    </p:spTree>
    <p:extLst>
      <p:ext uri="{BB962C8B-B14F-4D97-AF65-F5344CB8AC3E}">
        <p14:creationId xmlns:p14="http://schemas.microsoft.com/office/powerpoint/2010/main" val="16398538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a:xfrm>
            <a:off x="134471" y="174811"/>
            <a:ext cx="8890995" cy="4456456"/>
          </a:xfrm>
          <a:pattFill prst="pct5">
            <a:fgClr>
              <a:schemeClr val="accent1"/>
            </a:fgClr>
            <a:bgClr>
              <a:schemeClr val="bg1"/>
            </a:bgClr>
          </a:pattFill>
        </p:spPr>
        <p:txBody>
          <a:bodyPr>
            <a:normAutofit fontScale="90000"/>
          </a:bodyPr>
          <a:lstStyle/>
          <a:p>
            <a:r>
              <a:rPr lang="tr-TR" sz="1800" dirty="0">
                <a:solidFill>
                  <a:schemeClr val="tx1"/>
                </a:solidFill>
                <a:latin typeface="Times New Roman" panose="02020603050405020304" pitchFamily="18" charset="0"/>
                <a:cs typeface="Times New Roman" panose="02020603050405020304" pitchFamily="18" charset="0"/>
              </a:rPr>
              <a:t/>
            </a:r>
            <a:br>
              <a:rPr lang="tr-TR" sz="1800" dirty="0">
                <a:solidFill>
                  <a:schemeClr val="tx1"/>
                </a:solidFill>
                <a:latin typeface="Times New Roman" panose="02020603050405020304" pitchFamily="18" charset="0"/>
                <a:cs typeface="Times New Roman" panose="02020603050405020304" pitchFamily="18" charset="0"/>
              </a:rPr>
            </a:br>
            <a:r>
              <a:rPr lang="tr-TR" sz="1800" dirty="0" smtClean="0">
                <a:solidFill>
                  <a:schemeClr val="tx1"/>
                </a:solidFill>
                <a:latin typeface="Times New Roman" panose="02020603050405020304" pitchFamily="18" charset="0"/>
                <a:cs typeface="Times New Roman" panose="02020603050405020304" pitchFamily="18" charset="0"/>
              </a:rPr>
              <a:t/>
            </a:r>
            <a:br>
              <a:rPr lang="tr-TR" sz="1800" dirty="0" smtClean="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
            </a:r>
            <a:br>
              <a:rPr lang="tr-TR" sz="1800" dirty="0">
                <a:solidFill>
                  <a:schemeClr val="tx1"/>
                </a:solidFill>
                <a:latin typeface="Times New Roman" panose="02020603050405020304" pitchFamily="18" charset="0"/>
                <a:cs typeface="Times New Roman" panose="02020603050405020304" pitchFamily="18" charset="0"/>
              </a:rPr>
            </a:br>
            <a:r>
              <a:rPr lang="tr-TR" sz="1800" dirty="0" smtClean="0">
                <a:solidFill>
                  <a:schemeClr val="tx1"/>
                </a:solidFill>
                <a:latin typeface="Times New Roman" panose="02020603050405020304" pitchFamily="18" charset="0"/>
                <a:cs typeface="Times New Roman" panose="02020603050405020304" pitchFamily="18" charset="0"/>
              </a:rPr>
              <a:t/>
            </a:r>
            <a:br>
              <a:rPr lang="tr-TR" sz="1800" dirty="0" smtClean="0">
                <a:solidFill>
                  <a:schemeClr val="tx1"/>
                </a:solidFill>
                <a:latin typeface="Times New Roman" panose="02020603050405020304" pitchFamily="18" charset="0"/>
                <a:cs typeface="Times New Roman" panose="02020603050405020304" pitchFamily="18" charset="0"/>
              </a:rPr>
            </a:br>
            <a:r>
              <a:rPr lang="tr-TR" sz="2200" b="1" dirty="0" smtClean="0">
                <a:solidFill>
                  <a:srgbClr val="FF0000"/>
                </a:solidFill>
                <a:latin typeface="Times New Roman" panose="02020603050405020304" pitchFamily="18" charset="0"/>
                <a:cs typeface="Times New Roman" panose="02020603050405020304" pitchFamily="18" charset="0"/>
              </a:rPr>
              <a:t>ÇÖZÜM</a:t>
            </a:r>
            <a:r>
              <a:rPr lang="tr-TR" sz="2200" b="1" dirty="0">
                <a:solidFill>
                  <a:srgbClr val="FF0000"/>
                </a:solidFill>
                <a:latin typeface="Times New Roman" panose="02020603050405020304" pitchFamily="18" charset="0"/>
                <a:cs typeface="Times New Roman" panose="02020603050405020304" pitchFamily="18" charset="0"/>
              </a:rPr>
              <a:t>: </a:t>
            </a:r>
            <a:r>
              <a:rPr lang="tr-TR" sz="2200" dirty="0">
                <a:solidFill>
                  <a:schemeClr val="tx1"/>
                </a:solidFill>
                <a:latin typeface="Times New Roman" panose="02020603050405020304" pitchFamily="18" charset="0"/>
                <a:cs typeface="Times New Roman" panose="02020603050405020304" pitchFamily="18" charset="0"/>
              </a:rPr>
              <a:t>Birim belge yöneticilerin şifreleri ile veya sistem açılarak evraklar kontrol edilecek dosya kodu verilerek güncelleme/ kaydet işlemi yapılacak.</a:t>
            </a:r>
            <a:br>
              <a:rPr lang="tr-TR" sz="2200" dirty="0">
                <a:solidFill>
                  <a:schemeClr val="tx1"/>
                </a:solidFill>
                <a:latin typeface="Times New Roman" panose="02020603050405020304" pitchFamily="18" charset="0"/>
                <a:cs typeface="Times New Roman" panose="02020603050405020304" pitchFamily="18" charset="0"/>
              </a:rPr>
            </a:br>
            <a:r>
              <a:rPr lang="tr-TR" sz="2200" dirty="0">
                <a:solidFill>
                  <a:schemeClr val="tx1"/>
                </a:solidFill>
                <a:latin typeface="Times New Roman" panose="02020603050405020304" pitchFamily="18" charset="0"/>
                <a:cs typeface="Times New Roman" panose="02020603050405020304" pitchFamily="18" charset="0"/>
              </a:rPr>
              <a:t/>
            </a:r>
            <a:br>
              <a:rPr lang="tr-TR" sz="2200" dirty="0">
                <a:solidFill>
                  <a:schemeClr val="tx1"/>
                </a:solidFill>
                <a:latin typeface="Times New Roman" panose="02020603050405020304" pitchFamily="18" charset="0"/>
                <a:cs typeface="Times New Roman" panose="02020603050405020304" pitchFamily="18" charset="0"/>
              </a:rPr>
            </a:br>
            <a:r>
              <a:rPr lang="tr-TR" sz="2200" b="1" dirty="0" smtClean="0">
                <a:solidFill>
                  <a:schemeClr val="tx1"/>
                </a:solidFill>
                <a:latin typeface="Times New Roman" panose="02020603050405020304" pitchFamily="18" charset="0"/>
                <a:cs typeface="Times New Roman" panose="02020603050405020304" pitchFamily="18" charset="0"/>
              </a:rPr>
              <a:t>14 - </a:t>
            </a:r>
            <a:r>
              <a:rPr lang="tr-TR" sz="2200" dirty="0" smtClean="0">
                <a:solidFill>
                  <a:schemeClr val="tx1"/>
                </a:solidFill>
                <a:latin typeface="Times New Roman" panose="02020603050405020304" pitchFamily="18" charset="0"/>
                <a:cs typeface="Times New Roman" panose="02020603050405020304" pitchFamily="18" charset="0"/>
              </a:rPr>
              <a:t>Tezler(YL+DR) SÜRESİZ SAKLANDIĞI İÇİN YER SIKINTISI yaşanmaktadır. Bunların da CD ortamında alınması ve arşiv olarak muhafazası konusunda </a:t>
            </a:r>
            <a:r>
              <a:rPr lang="tr-TR" sz="2200" dirty="0" smtClean="0">
                <a:solidFill>
                  <a:srgbClr val="FF0000"/>
                </a:solidFill>
                <a:latin typeface="Times New Roman" panose="02020603050405020304" pitchFamily="18" charset="0"/>
                <a:cs typeface="Times New Roman" panose="02020603050405020304" pitchFamily="18" charset="0"/>
              </a:rPr>
              <a:t>komisyonda </a:t>
            </a:r>
            <a:r>
              <a:rPr lang="tr-TR" sz="2200" dirty="0" smtClean="0">
                <a:solidFill>
                  <a:schemeClr val="tx1"/>
                </a:solidFill>
                <a:latin typeface="Times New Roman" panose="02020603050405020304" pitchFamily="18" charset="0"/>
                <a:cs typeface="Times New Roman" panose="02020603050405020304" pitchFamily="18" charset="0"/>
              </a:rPr>
              <a:t>görüşülmesi gerekmektedir.</a:t>
            </a:r>
            <a:br>
              <a:rPr lang="tr-TR" sz="2200" dirty="0" smtClean="0">
                <a:solidFill>
                  <a:schemeClr val="tx1"/>
                </a:solidFill>
                <a:latin typeface="Times New Roman" panose="02020603050405020304" pitchFamily="18" charset="0"/>
                <a:cs typeface="Times New Roman" panose="02020603050405020304" pitchFamily="18" charset="0"/>
              </a:rPr>
            </a:br>
            <a:r>
              <a:rPr lang="tr-TR" sz="2200" dirty="0" smtClean="0">
                <a:solidFill>
                  <a:schemeClr val="tx1"/>
                </a:solidFill>
                <a:latin typeface="Times New Roman" panose="02020603050405020304" pitchFamily="18" charset="0"/>
                <a:cs typeface="Times New Roman" panose="02020603050405020304" pitchFamily="18" charset="0"/>
              </a:rPr>
              <a:t/>
            </a:r>
            <a:br>
              <a:rPr lang="tr-TR" sz="2200" dirty="0" smtClean="0">
                <a:solidFill>
                  <a:schemeClr val="tx1"/>
                </a:solidFill>
                <a:latin typeface="Times New Roman" panose="02020603050405020304" pitchFamily="18" charset="0"/>
                <a:cs typeface="Times New Roman" panose="02020603050405020304" pitchFamily="18" charset="0"/>
              </a:rPr>
            </a:br>
            <a:r>
              <a:rPr lang="tr-TR" sz="2200" b="1" dirty="0" smtClean="0">
                <a:solidFill>
                  <a:schemeClr val="tx1"/>
                </a:solidFill>
                <a:latin typeface="Times New Roman" panose="02020603050405020304" pitchFamily="18" charset="0"/>
                <a:cs typeface="Times New Roman" panose="02020603050405020304" pitchFamily="18" charset="0"/>
              </a:rPr>
              <a:t>15 - </a:t>
            </a:r>
            <a:r>
              <a:rPr lang="tr-TR" sz="2200" dirty="0" smtClean="0">
                <a:solidFill>
                  <a:schemeClr val="tx1"/>
                </a:solidFill>
                <a:latin typeface="Times New Roman" panose="02020603050405020304" pitchFamily="18" charset="0"/>
                <a:cs typeface="Times New Roman" panose="02020603050405020304" pitchFamily="18" charset="0"/>
              </a:rPr>
              <a:t>2013 yılı </a:t>
            </a:r>
            <a:r>
              <a:rPr lang="tr-TR" sz="2200" dirty="0" err="1" smtClean="0">
                <a:solidFill>
                  <a:schemeClr val="tx1"/>
                </a:solidFill>
                <a:latin typeface="Times New Roman" panose="02020603050405020304" pitchFamily="18" charset="0"/>
                <a:cs typeface="Times New Roman" panose="02020603050405020304" pitchFamily="18" charset="0"/>
              </a:rPr>
              <a:t>Ebys</a:t>
            </a:r>
            <a:r>
              <a:rPr lang="tr-TR" sz="2200" dirty="0" smtClean="0">
                <a:solidFill>
                  <a:schemeClr val="tx1"/>
                </a:solidFill>
                <a:latin typeface="Times New Roman" panose="02020603050405020304" pitchFamily="18" charset="0"/>
                <a:cs typeface="Times New Roman" panose="02020603050405020304" pitchFamily="18" charset="0"/>
              </a:rPr>
              <a:t> Sistemine geçiş öncesi evraklardan saklama süresi dolanlar imha edileceği için arşivlerdeki yoğunluk zaman içinde azalacak ve kurum  ve birim arşivlerine /devlet arşivlerine aktarılacaktır.</a:t>
            </a:r>
            <a:br>
              <a:rPr lang="tr-TR" sz="2200" dirty="0" smtClean="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
            </a:r>
            <a:br>
              <a:rPr lang="tr-TR" sz="1800" dirty="0">
                <a:solidFill>
                  <a:schemeClr val="tx1"/>
                </a:solidFill>
                <a:latin typeface="Times New Roman" panose="02020603050405020304" pitchFamily="18" charset="0"/>
                <a:cs typeface="Times New Roman" panose="02020603050405020304" pitchFamily="18" charset="0"/>
              </a:rPr>
            </a:br>
            <a:r>
              <a:rPr lang="tr-TR" sz="3000" b="1" dirty="0">
                <a:solidFill>
                  <a:srgbClr val="FF0000"/>
                </a:solidFill>
                <a:latin typeface="Times New Roman" panose="02020603050405020304" pitchFamily="18" charset="0"/>
                <a:cs typeface="Times New Roman" panose="02020603050405020304" pitchFamily="18" charset="0"/>
              </a:rPr>
              <a:t/>
            </a:r>
            <a:br>
              <a:rPr lang="tr-TR" sz="3000" b="1" dirty="0">
                <a:solidFill>
                  <a:srgbClr val="FF0000"/>
                </a:solidFill>
                <a:latin typeface="Times New Roman" panose="02020603050405020304" pitchFamily="18" charset="0"/>
                <a:cs typeface="Times New Roman" panose="02020603050405020304" pitchFamily="18" charset="0"/>
              </a:rPr>
            </a:br>
            <a:endParaRPr lang="tr-TR" sz="3000" b="1" dirty="0">
              <a:solidFill>
                <a:srgbClr val="FF0000"/>
              </a:solidFill>
              <a:latin typeface="Times New Roman" panose="02020603050405020304" pitchFamily="18" charset="0"/>
              <a:cs typeface="Times New Roman" panose="02020603050405020304" pitchFamily="18" charset="0"/>
            </a:endParaRPr>
          </a:p>
        </p:txBody>
      </p:sp>
      <p:pic>
        <p:nvPicPr>
          <p:cNvPr id="3" name="Resi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96466" y="5655733"/>
            <a:ext cx="1032934" cy="906527"/>
          </a:xfrm>
          <a:prstGeom prst="rect">
            <a:avLst/>
          </a:prstGeom>
        </p:spPr>
      </p:pic>
    </p:spTree>
    <p:extLst>
      <p:ext uri="{BB962C8B-B14F-4D97-AF65-F5344CB8AC3E}">
        <p14:creationId xmlns:p14="http://schemas.microsoft.com/office/powerpoint/2010/main" val="818916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Unvan 5"/>
          <p:cNvSpPr>
            <a:spLocks noGrp="1"/>
          </p:cNvSpPr>
          <p:nvPr>
            <p:ph type="title"/>
          </p:nvPr>
        </p:nvSpPr>
        <p:spPr>
          <a:xfrm>
            <a:off x="134471" y="174811"/>
            <a:ext cx="8890995" cy="5899418"/>
          </a:xfrm>
        </p:spPr>
        <p:txBody>
          <a:bodyPr>
            <a:normAutofit/>
          </a:bodyPr>
          <a:lstStyle/>
          <a:p>
            <a:pPr algn="ctr"/>
            <a:r>
              <a:rPr lang="tr-TR" sz="1800" dirty="0">
                <a:solidFill>
                  <a:schemeClr val="tx1"/>
                </a:solidFill>
                <a:latin typeface="Times New Roman" panose="02020603050405020304" pitchFamily="18" charset="0"/>
                <a:cs typeface="Times New Roman" panose="02020603050405020304" pitchFamily="18" charset="0"/>
              </a:rP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
            </a:r>
            <a:br>
              <a:rPr lang="tr-TR" sz="1800" dirty="0">
                <a:solidFill>
                  <a:schemeClr val="tx1"/>
                </a:solidFill>
                <a:latin typeface="Times New Roman" panose="02020603050405020304" pitchFamily="18" charset="0"/>
                <a:cs typeface="Times New Roman" panose="02020603050405020304" pitchFamily="18" charset="0"/>
              </a:rPr>
            </a:br>
            <a:r>
              <a:rPr lang="tr-TR" sz="3500" b="1" i="1" dirty="0" smtClean="0">
                <a:solidFill>
                  <a:srgbClr val="00B0F0"/>
                </a:solidFill>
                <a:latin typeface="Times New Roman" panose="02020603050405020304" pitchFamily="18" charset="0"/>
                <a:cs typeface="Times New Roman" panose="02020603050405020304" pitchFamily="18" charset="0"/>
              </a:rPr>
              <a:t>SORU VE CEVAPLAR……..</a:t>
            </a:r>
            <a:r>
              <a:rPr lang="tr-TR" sz="3500" b="1" dirty="0">
                <a:solidFill>
                  <a:srgbClr val="00B0F0"/>
                </a:solidFill>
                <a:latin typeface="Times New Roman" panose="02020603050405020304" pitchFamily="18" charset="0"/>
                <a:cs typeface="Times New Roman" panose="02020603050405020304" pitchFamily="18" charset="0"/>
              </a:rPr>
              <a:t/>
            </a:r>
            <a:br>
              <a:rPr lang="tr-TR" sz="3500" b="1" dirty="0">
                <a:solidFill>
                  <a:srgbClr val="00B0F0"/>
                </a:solidFill>
                <a:latin typeface="Times New Roman" panose="02020603050405020304" pitchFamily="18" charset="0"/>
                <a:cs typeface="Times New Roman" panose="02020603050405020304" pitchFamily="18" charset="0"/>
              </a:rPr>
            </a:br>
            <a:r>
              <a:rPr lang="tr-TR" sz="3500" b="1" dirty="0">
                <a:solidFill>
                  <a:srgbClr val="00B0F0"/>
                </a:solidFill>
                <a:latin typeface="Times New Roman" panose="02020603050405020304" pitchFamily="18" charset="0"/>
                <a:cs typeface="Times New Roman" panose="02020603050405020304" pitchFamily="18" charset="0"/>
              </a:rPr>
              <a:t/>
            </a:r>
            <a:br>
              <a:rPr lang="tr-TR" sz="3500" b="1" dirty="0">
                <a:solidFill>
                  <a:srgbClr val="00B0F0"/>
                </a:solidFill>
                <a:latin typeface="Times New Roman" panose="02020603050405020304" pitchFamily="18" charset="0"/>
                <a:cs typeface="Times New Roman" panose="02020603050405020304" pitchFamily="18" charset="0"/>
              </a:rPr>
            </a:br>
            <a:endParaRPr lang="tr-TR" sz="3500" b="1"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297292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pic>
        <p:nvPicPr>
          <p:cNvPr id="9" name="Picture 10" descr="TDF 2007-2016 Arşiv Sitesi açıldı. | T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9267" y="169333"/>
            <a:ext cx="4097866" cy="2345268"/>
          </a:xfrm>
          <a:prstGeom prst="rect">
            <a:avLst/>
          </a:prstGeom>
          <a:noFill/>
          <a:extLst>
            <a:ext uri="{909E8E84-426E-40DD-AFC4-6F175D3DCCD1}">
              <a14:hiddenFill xmlns:a14="http://schemas.microsoft.com/office/drawing/2010/main">
                <a:solidFill>
                  <a:srgbClr val="FFFFFF"/>
                </a:solidFill>
              </a14:hiddenFill>
            </a:ext>
          </a:extLst>
        </p:spPr>
      </p:pic>
      <p:sp>
        <p:nvSpPr>
          <p:cNvPr id="5" name="Unvan 4"/>
          <p:cNvSpPr>
            <a:spLocks noGrp="1"/>
          </p:cNvSpPr>
          <p:nvPr>
            <p:ph type="title"/>
          </p:nvPr>
        </p:nvSpPr>
        <p:spPr/>
        <p:txBody>
          <a:bodyPr/>
          <a:lstStyle/>
          <a:p>
            <a:r>
              <a:rPr lang="tr-TR" dirty="0" smtClean="0">
                <a:solidFill>
                  <a:srgbClr val="00B0F0"/>
                </a:solidFill>
              </a:rPr>
              <a:t>İyiliklerin ve güzelliklerin sizinle olmasını temenni ediyorum…..</a:t>
            </a:r>
            <a:endParaRPr lang="tr-TR" dirty="0">
              <a:solidFill>
                <a:srgbClr val="00B0F0"/>
              </a:solidFill>
            </a:endParaRPr>
          </a:p>
        </p:txBody>
      </p:sp>
      <p:sp>
        <p:nvSpPr>
          <p:cNvPr id="6" name="Metin Yer Tutucusu 5"/>
          <p:cNvSpPr>
            <a:spLocks noGrp="1"/>
          </p:cNvSpPr>
          <p:nvPr>
            <p:ph type="body" idx="1"/>
          </p:nvPr>
        </p:nvSpPr>
        <p:spPr/>
        <p:txBody>
          <a:bodyPr/>
          <a:lstStyle/>
          <a:p>
            <a:endParaRPr lang="tr-TR" dirty="0" smtClean="0"/>
          </a:p>
          <a:p>
            <a:pPr algn="ctr"/>
            <a:r>
              <a:rPr lang="tr-TR" b="1" dirty="0" smtClean="0">
                <a:solidFill>
                  <a:srgbClr val="00B0F0"/>
                </a:solidFill>
              </a:rPr>
              <a:t>SERPİL ÜLGEN</a:t>
            </a:r>
          </a:p>
          <a:p>
            <a:pPr algn="ctr"/>
            <a:r>
              <a:rPr lang="tr-TR" b="1" dirty="0" smtClean="0">
                <a:solidFill>
                  <a:srgbClr val="00B0F0"/>
                </a:solidFill>
              </a:rPr>
              <a:t>SAÜ Arşiv Koordinatörü</a:t>
            </a:r>
            <a:endParaRPr lang="tr-TR" b="1" dirty="0">
              <a:solidFill>
                <a:srgbClr val="00B0F0"/>
              </a:solidFill>
            </a:endParaRPr>
          </a:p>
        </p:txBody>
      </p:sp>
    </p:spTree>
    <p:extLst>
      <p:ext uri="{BB962C8B-B14F-4D97-AF65-F5344CB8AC3E}">
        <p14:creationId xmlns:p14="http://schemas.microsoft.com/office/powerpoint/2010/main" val="28189331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Unvan 5"/>
          <p:cNvSpPr>
            <a:spLocks noGrp="1"/>
          </p:cNvSpPr>
          <p:nvPr>
            <p:ph type="title"/>
          </p:nvPr>
        </p:nvSpPr>
        <p:spPr>
          <a:xfrm>
            <a:off x="134472" y="174811"/>
            <a:ext cx="9043396" cy="1374589"/>
          </a:xfrm>
        </p:spPr>
        <p:txBody>
          <a:bodyPr>
            <a:normAutofit fontScale="90000"/>
          </a:bodyPr>
          <a:lstStyle/>
          <a:p>
            <a:pPr algn="ctr"/>
            <a:r>
              <a:rPr lang="tr-TR" sz="3300" dirty="0">
                <a:latin typeface="Times New Roman" panose="02020603050405020304" pitchFamily="18" charset="0"/>
                <a:cs typeface="Times New Roman" panose="02020603050405020304" pitchFamily="18" charset="0"/>
              </a:rPr>
              <a:t>      </a:t>
            </a:r>
            <a:r>
              <a:rPr lang="tr-TR" sz="3300" b="1" dirty="0">
                <a:solidFill>
                  <a:srgbClr val="00B0F0"/>
                </a:solidFill>
                <a:latin typeface="Times New Roman" panose="02020603050405020304" pitchFamily="18" charset="0"/>
                <a:cs typeface="Times New Roman" panose="02020603050405020304" pitchFamily="18" charset="0"/>
              </a:rPr>
              <a:t>Belge ve Belge Yönetimi Nedir?</a:t>
            </a:r>
            <a:r>
              <a:rPr lang="tr-TR" sz="3300" dirty="0">
                <a:solidFill>
                  <a:srgbClr val="00B0F0"/>
                </a:solidFill>
                <a:latin typeface="Times New Roman" panose="02020603050405020304" pitchFamily="18" charset="0"/>
                <a:cs typeface="Times New Roman" panose="02020603050405020304" pitchFamily="18" charset="0"/>
              </a:rPr>
              <a:t/>
            </a:r>
            <a:br>
              <a:rPr lang="tr-TR" sz="3300" dirty="0">
                <a:solidFill>
                  <a:srgbClr val="00B0F0"/>
                </a:solidFill>
                <a:latin typeface="Times New Roman" panose="02020603050405020304" pitchFamily="18" charset="0"/>
                <a:cs typeface="Times New Roman" panose="02020603050405020304" pitchFamily="18" charset="0"/>
              </a:rPr>
            </a:br>
            <a:r>
              <a:rPr lang="tr-TR" sz="3300" dirty="0">
                <a:solidFill>
                  <a:srgbClr val="00B0F0"/>
                </a:solidFill>
                <a:latin typeface="Times New Roman" panose="02020603050405020304" pitchFamily="18" charset="0"/>
                <a:cs typeface="Times New Roman" panose="02020603050405020304" pitchFamily="18" charset="0"/>
              </a:rPr>
              <a:t/>
            </a:r>
            <a:br>
              <a:rPr lang="tr-TR" sz="3300" dirty="0">
                <a:solidFill>
                  <a:srgbClr val="00B0F0"/>
                </a:solidFill>
                <a:latin typeface="Times New Roman" panose="02020603050405020304" pitchFamily="18" charset="0"/>
                <a:cs typeface="Times New Roman" panose="02020603050405020304" pitchFamily="18" charset="0"/>
              </a:rPr>
            </a:br>
            <a:r>
              <a:rPr lang="tr-TR" sz="3300" dirty="0">
                <a:latin typeface="Times New Roman" panose="02020603050405020304" pitchFamily="18" charset="0"/>
                <a:cs typeface="Times New Roman" panose="02020603050405020304" pitchFamily="18" charset="0"/>
              </a:rPr>
              <a:t/>
            </a:r>
            <a:br>
              <a:rPr lang="tr-TR" sz="3300" dirty="0">
                <a:latin typeface="Times New Roman" panose="02020603050405020304" pitchFamily="18" charset="0"/>
                <a:cs typeface="Times New Roman" panose="02020603050405020304" pitchFamily="18" charset="0"/>
              </a:rPr>
            </a:br>
            <a:r>
              <a:rPr lang="tr-TR" sz="3300" dirty="0">
                <a:latin typeface="Times New Roman" panose="02020603050405020304" pitchFamily="18" charset="0"/>
                <a:cs typeface="Times New Roman" panose="02020603050405020304" pitchFamily="18" charset="0"/>
              </a:rPr>
              <a:t/>
            </a:r>
            <a:br>
              <a:rPr lang="tr-TR" sz="3300" dirty="0">
                <a:latin typeface="Times New Roman" panose="02020603050405020304" pitchFamily="18" charset="0"/>
                <a:cs typeface="Times New Roman" panose="02020603050405020304" pitchFamily="18" charset="0"/>
              </a:rPr>
            </a:br>
            <a:r>
              <a:rPr lang="tr-TR" dirty="0"/>
              <a:t/>
            </a:r>
            <a:br>
              <a:rPr lang="tr-TR" dirty="0"/>
            </a:br>
            <a:r>
              <a:rPr lang="tr-TR" dirty="0"/>
              <a:t/>
            </a:r>
            <a:br>
              <a:rPr lang="tr-TR" dirty="0"/>
            </a:br>
            <a:r>
              <a:rPr lang="tr-TR" dirty="0"/>
              <a:t/>
            </a:r>
            <a:br>
              <a:rPr lang="tr-TR" dirty="0"/>
            </a:br>
            <a:r>
              <a:rPr lang="tr-TR" dirty="0"/>
              <a:t/>
            </a:r>
            <a:br>
              <a:rPr lang="tr-TR" dirty="0"/>
            </a:br>
            <a:endParaRPr lang="tr-TR" dirty="0"/>
          </a:p>
        </p:txBody>
      </p:sp>
      <p:sp>
        <p:nvSpPr>
          <p:cNvPr id="2" name="Metin kutusu 1"/>
          <p:cNvSpPr txBox="1"/>
          <p:nvPr/>
        </p:nvSpPr>
        <p:spPr>
          <a:xfrm>
            <a:off x="270933" y="889206"/>
            <a:ext cx="9033935" cy="6124754"/>
          </a:xfrm>
          <a:prstGeom prst="rect">
            <a:avLst/>
          </a:prstGeom>
          <a:noFill/>
        </p:spPr>
        <p:txBody>
          <a:bodyPr wrap="square" rtlCol="0">
            <a:spAutoFit/>
          </a:bodyPr>
          <a:lstStyle/>
          <a:p>
            <a:pPr algn="just"/>
            <a:r>
              <a:rPr lang="tr-TR" sz="2200" b="1" dirty="0" smtClean="0">
                <a:solidFill>
                  <a:srgbClr val="00B0F0"/>
                </a:solidFill>
                <a:latin typeface="Times New Roman" panose="02020603050405020304" pitchFamily="18" charset="0"/>
                <a:cs typeface="Times New Roman" panose="02020603050405020304" pitchFamily="18" charset="0"/>
              </a:rPr>
              <a:t>Belge </a:t>
            </a:r>
            <a:r>
              <a:rPr lang="tr-TR" sz="2200" b="1" dirty="0">
                <a:solidFill>
                  <a:srgbClr val="00B0F0"/>
                </a:solidFill>
                <a:latin typeface="Times New Roman" panose="02020603050405020304" pitchFamily="18" charset="0"/>
                <a:cs typeface="Times New Roman" panose="02020603050405020304" pitchFamily="18" charset="0"/>
              </a:rPr>
              <a:t>Yönetimi; </a:t>
            </a:r>
            <a:r>
              <a:rPr lang="tr-TR" sz="2200" dirty="0">
                <a:solidFill>
                  <a:schemeClr val="tx1">
                    <a:lumMod val="50000"/>
                    <a:lumOff val="50000"/>
                  </a:schemeClr>
                </a:solidFill>
                <a:latin typeface="Times New Roman" panose="02020603050405020304" pitchFamily="18" charset="0"/>
                <a:cs typeface="Times New Roman" panose="02020603050405020304" pitchFamily="18" charset="0"/>
              </a:rPr>
              <a:t>Belgelerin üretiminden itibaren belirlenen ölçütler çerçevesinde değerlendirme, düzenleme, ayıklama ve hizmete sunma faaliyetlerinin tümüne denir.</a:t>
            </a:r>
          </a:p>
          <a:p>
            <a:pPr algn="just"/>
            <a:r>
              <a:rPr lang="tr-TR" sz="2200" dirty="0">
                <a:solidFill>
                  <a:schemeClr val="tx1">
                    <a:lumMod val="50000"/>
                    <a:lumOff val="50000"/>
                  </a:schemeClr>
                </a:solidFill>
                <a:latin typeface="Times New Roman" panose="02020603050405020304" pitchFamily="18" charset="0"/>
                <a:cs typeface="Times New Roman" panose="02020603050405020304" pitchFamily="18" charset="0"/>
              </a:rPr>
              <a:t>Belge Yönetimi; belgelerin üretimini, üretiminin denetlenmesini, dağıtımını, kullanılmasını, dosyalanmasını, dokümantasyon çalışmalarını, erişimini, depolanmasını, korunmasını, idari, hukuki, araştırma açısından değeri olmayan ve kamu yararı taşımayanların ayıklanmasını, gereksizlerin imhasını, </a:t>
            </a:r>
            <a:r>
              <a:rPr lang="tr-TR" sz="2200" dirty="0" err="1">
                <a:solidFill>
                  <a:schemeClr val="tx1">
                    <a:lumMod val="50000"/>
                    <a:lumOff val="50000"/>
                  </a:schemeClr>
                </a:solidFill>
                <a:latin typeface="Times New Roman" panose="02020603050405020304" pitchFamily="18" charset="0"/>
                <a:cs typeface="Times New Roman" panose="02020603050405020304" pitchFamily="18" charset="0"/>
              </a:rPr>
              <a:t>arşivsel</a:t>
            </a:r>
            <a:r>
              <a:rPr lang="tr-TR" sz="2200" dirty="0">
                <a:solidFill>
                  <a:schemeClr val="tx1">
                    <a:lumMod val="50000"/>
                    <a:lumOff val="50000"/>
                  </a:schemeClr>
                </a:solidFill>
                <a:latin typeface="Times New Roman" panose="02020603050405020304" pitchFamily="18" charset="0"/>
                <a:cs typeface="Times New Roman" panose="02020603050405020304" pitchFamily="18" charset="0"/>
              </a:rPr>
              <a:t> değere sahip olanların önce birim arşivine, saklama süresi dolan dosyaların kurumun arşivine, Devlet Arşivleri Başkanlığına devredilmesi gerekenlerin naklini mümkün kılan güncel ve yarı güncel evraklar üzerinde uygulanan bütünsel </a:t>
            </a:r>
            <a:r>
              <a:rPr lang="tr-TR" sz="2200" dirty="0" smtClean="0">
                <a:solidFill>
                  <a:schemeClr val="tx1">
                    <a:lumMod val="50000"/>
                    <a:lumOff val="50000"/>
                  </a:schemeClr>
                </a:solidFill>
                <a:latin typeface="Times New Roman" panose="02020603050405020304" pitchFamily="18" charset="0"/>
                <a:cs typeface="Times New Roman" panose="02020603050405020304" pitchFamily="18" charset="0"/>
              </a:rPr>
              <a:t>programdır.</a:t>
            </a:r>
          </a:p>
          <a:p>
            <a:pPr algn="just"/>
            <a:endParaRPr lang="tr-TR" sz="2200" dirty="0">
              <a:solidFill>
                <a:schemeClr val="tx1">
                  <a:lumMod val="50000"/>
                  <a:lumOff val="50000"/>
                </a:schemeClr>
              </a:solidFill>
              <a:latin typeface="Times New Roman" panose="02020603050405020304" pitchFamily="18" charset="0"/>
              <a:cs typeface="Times New Roman" panose="02020603050405020304" pitchFamily="18" charset="0"/>
            </a:endParaRPr>
          </a:p>
          <a:p>
            <a:pPr algn="just"/>
            <a:r>
              <a:rPr lang="tr-TR" sz="2200" i="1" dirty="0" smtClean="0">
                <a:solidFill>
                  <a:schemeClr val="tx1">
                    <a:lumMod val="50000"/>
                    <a:lumOff val="50000"/>
                  </a:schemeClr>
                </a:solidFill>
                <a:latin typeface="Times New Roman" panose="02020603050405020304" pitchFamily="18" charset="0"/>
                <a:cs typeface="Times New Roman" panose="02020603050405020304" pitchFamily="18" charset="0"/>
              </a:rPr>
              <a:t>Bu bütünsel program; Üniversitemiz </a:t>
            </a:r>
            <a:r>
              <a:rPr lang="tr-TR" sz="2200" b="1" i="1" dirty="0" smtClean="0">
                <a:solidFill>
                  <a:srgbClr val="00B0F0"/>
                </a:solidFill>
                <a:latin typeface="Times New Roman" panose="02020603050405020304" pitchFamily="18" charset="0"/>
                <a:cs typeface="Times New Roman" panose="02020603050405020304" pitchFamily="18" charset="0"/>
              </a:rPr>
              <a:t>«Kurum Arşivinin kurulması» </a:t>
            </a:r>
            <a:r>
              <a:rPr lang="tr-TR" sz="2200" i="1" dirty="0" smtClean="0">
                <a:solidFill>
                  <a:schemeClr val="tx1">
                    <a:lumMod val="50000"/>
                    <a:lumOff val="50000"/>
                  </a:schemeClr>
                </a:solidFill>
                <a:latin typeface="Times New Roman" panose="02020603050405020304" pitchFamily="18" charset="0"/>
                <a:cs typeface="Times New Roman" panose="02020603050405020304" pitchFamily="18" charset="0"/>
              </a:rPr>
              <a:t>ve ilgili </a:t>
            </a:r>
            <a:r>
              <a:rPr lang="tr-TR" sz="2200" b="1" i="1" dirty="0" smtClean="0">
                <a:solidFill>
                  <a:srgbClr val="00B0F0"/>
                </a:solidFill>
                <a:latin typeface="Times New Roman" panose="02020603050405020304" pitchFamily="18" charset="0"/>
                <a:cs typeface="Times New Roman" panose="02020603050405020304" pitchFamily="18" charset="0"/>
              </a:rPr>
              <a:t>«Arşiv Programlarının Satın Alınması» </a:t>
            </a:r>
            <a:r>
              <a:rPr lang="tr-TR" sz="2200" i="1" dirty="0" smtClean="0">
                <a:solidFill>
                  <a:schemeClr val="tx1">
                    <a:lumMod val="50000"/>
                    <a:lumOff val="50000"/>
                  </a:schemeClr>
                </a:solidFill>
                <a:latin typeface="Times New Roman" panose="02020603050405020304" pitchFamily="18" charset="0"/>
                <a:cs typeface="Times New Roman" panose="02020603050405020304" pitchFamily="18" charset="0"/>
              </a:rPr>
              <a:t>ile aktif hale gelecek, Koordinatörlük olarak kurum ve birim bazında arşiv iş ve işlemler  sağlıklı bir şekilde yürütülecektir.</a:t>
            </a:r>
          </a:p>
          <a:p>
            <a:pPr algn="ctr"/>
            <a:endParaRPr lang="tr-TR" sz="2000" dirty="0">
              <a:solidFill>
                <a:srgbClr val="0070C0"/>
              </a:solidFill>
              <a:latin typeface="Times New Roman" panose="02020603050405020304" pitchFamily="18" charset="0"/>
              <a:cs typeface="Times New Roman" panose="02020603050405020304" pitchFamily="18" charset="0"/>
            </a:endParaRPr>
          </a:p>
          <a:p>
            <a:endParaRPr lang="tr-TR" sz="2000" dirty="0">
              <a:solidFill>
                <a:srgbClr val="00B0F0"/>
              </a:solidFill>
              <a:latin typeface="TR Avalon" panose="020B0500000000000000" pitchFamily="34" charset="0"/>
            </a:endParaRPr>
          </a:p>
        </p:txBody>
      </p:sp>
    </p:spTree>
    <p:extLst>
      <p:ext uri="{BB962C8B-B14F-4D97-AF65-F5344CB8AC3E}">
        <p14:creationId xmlns:p14="http://schemas.microsoft.com/office/powerpoint/2010/main" val="1577846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203201" y="609600"/>
            <a:ext cx="9389532" cy="745067"/>
          </a:xfrm>
        </p:spPr>
        <p:txBody>
          <a:bodyPr>
            <a:normAutofit/>
          </a:bodyPr>
          <a:lstStyle/>
          <a:p>
            <a:r>
              <a:rPr lang="tr-TR" sz="3000" b="1" dirty="0">
                <a:solidFill>
                  <a:srgbClr val="00B0F0"/>
                </a:solidFill>
                <a:latin typeface="Times New Roman" panose="02020603050405020304" pitchFamily="18" charset="0"/>
                <a:cs typeface="Times New Roman" panose="02020603050405020304" pitchFamily="18" charset="0"/>
              </a:rPr>
              <a:t>Arşiv (Genelge, Yönetmelik, Kanun ve Standartlar)</a:t>
            </a:r>
          </a:p>
        </p:txBody>
      </p:sp>
      <p:sp>
        <p:nvSpPr>
          <p:cNvPr id="3" name="İçerik Yer Tutucusu 2"/>
          <p:cNvSpPr>
            <a:spLocks noGrp="1"/>
          </p:cNvSpPr>
          <p:nvPr>
            <p:ph idx="1"/>
          </p:nvPr>
        </p:nvSpPr>
        <p:spPr>
          <a:xfrm>
            <a:off x="330199" y="1549400"/>
            <a:ext cx="9262534" cy="4140200"/>
          </a:xfrm>
        </p:spPr>
        <p:txBody>
          <a:bodyPr>
            <a:normAutofit lnSpcReduction="10000"/>
          </a:bodyPr>
          <a:lstStyle/>
          <a:p>
            <a:r>
              <a:rPr lang="tr-TR" sz="2000" dirty="0">
                <a:latin typeface="Times New Roman" panose="02020603050405020304" pitchFamily="18" charset="0"/>
                <a:cs typeface="Times New Roman" panose="02020603050405020304" pitchFamily="18" charset="0"/>
              </a:rPr>
              <a:t>GENELGE (</a:t>
            </a:r>
            <a:r>
              <a:rPr lang="tr-TR" sz="2000" b="1" u="sng" dirty="0">
                <a:latin typeface="Times New Roman" panose="02020603050405020304" pitchFamily="18" charset="0"/>
                <a:cs typeface="Times New Roman" panose="02020603050405020304" pitchFamily="18" charset="0"/>
              </a:rPr>
              <a:t>Başbakanlıktan: </a:t>
            </a:r>
            <a:r>
              <a:rPr lang="tr-TR" sz="2000" b="1" dirty="0">
                <a:latin typeface="Times New Roman" panose="02020603050405020304" pitchFamily="18" charset="0"/>
                <a:cs typeface="Times New Roman" panose="02020603050405020304" pitchFamily="18" charset="0"/>
              </a:rPr>
              <a:t>Konu: </a:t>
            </a:r>
            <a:r>
              <a:rPr lang="tr-TR" sz="2000" dirty="0">
                <a:latin typeface="Times New Roman" panose="02020603050405020304" pitchFamily="18" charset="0"/>
                <a:cs typeface="Times New Roman" panose="02020603050405020304" pitchFamily="18" charset="0"/>
              </a:rPr>
              <a:t>Standart Dosya Planı </a:t>
            </a:r>
            <a:r>
              <a:rPr lang="tr-TR" sz="2000" b="1" dirty="0">
                <a:latin typeface="Times New Roman" panose="02020603050405020304" pitchFamily="18" charset="0"/>
                <a:cs typeface="Times New Roman" panose="02020603050405020304" pitchFamily="18" charset="0"/>
              </a:rPr>
              <a:t>GENELGE   : 2005/7)</a:t>
            </a:r>
          </a:p>
          <a:p>
            <a:pPr marL="0" indent="0">
              <a:buNone/>
            </a:pPr>
            <a:r>
              <a:rPr lang="tr-TR" sz="2000" dirty="0">
                <a:latin typeface="Times New Roman" panose="02020603050405020304" pitchFamily="18" charset="0"/>
                <a:cs typeface="Times New Roman" panose="02020603050405020304" pitchFamily="18" charset="0"/>
              </a:rPr>
              <a:t>Bu genelge ile; «Ana Hizmet Birimlerine İlişkin Dosya Planlarının» hazırlanması ve Başbakanlık Devlet Arşivleri Genel Müdürlüğü’nün koordinasyonunda « Standart Dosya Planı» çalışmaları başlatılmıştır.</a:t>
            </a:r>
          </a:p>
          <a:p>
            <a:r>
              <a:rPr lang="tr-TR" sz="2000" dirty="0">
                <a:latin typeface="Times New Roman" panose="02020603050405020304" pitchFamily="18" charset="0"/>
                <a:cs typeface="Times New Roman" panose="02020603050405020304" pitchFamily="18" charset="0"/>
              </a:rPr>
              <a:t>Devlet Arşiv Hizmetleri Hakkında Yönetmelik </a:t>
            </a:r>
          </a:p>
          <a:p>
            <a:pPr marL="0" indent="0">
              <a:buNone/>
            </a:pPr>
            <a:r>
              <a:rPr lang="tr-TR" sz="2000" dirty="0">
                <a:latin typeface="Times New Roman" panose="02020603050405020304" pitchFamily="18" charset="0"/>
                <a:cs typeface="Times New Roman" panose="02020603050405020304" pitchFamily="18" charset="0"/>
              </a:rPr>
              <a:t>(18 Ekim 2019 CUMA      Sayı:30922 )</a:t>
            </a:r>
          </a:p>
          <a:p>
            <a:r>
              <a:rPr lang="tr-TR" sz="2000" dirty="0">
                <a:latin typeface="Times New Roman" panose="02020603050405020304" pitchFamily="18" charset="0"/>
                <a:cs typeface="Times New Roman" panose="02020603050405020304" pitchFamily="18" charset="0"/>
              </a:rPr>
              <a:t>Resmi Yazışmalarda Uygulanacak Esas ve Usuller Hakkında Yönetmelik</a:t>
            </a:r>
          </a:p>
          <a:p>
            <a:r>
              <a:rPr lang="tr-TR" sz="2000" dirty="0">
                <a:latin typeface="Times New Roman" panose="02020603050405020304" pitchFamily="18" charset="0"/>
                <a:cs typeface="Times New Roman" panose="02020603050405020304" pitchFamily="18" charset="0"/>
              </a:rPr>
              <a:t>3473 Sayılı Muhafazasına Lüzum Kalmayan Evrak ve Malzemenin Yok Edilmesi Hakkında Kanun Hükmünde Kararnamenin Değiştirilerek Kabulü Hakkında Kanun</a:t>
            </a:r>
          </a:p>
          <a:p>
            <a:r>
              <a:rPr lang="tr-TR" sz="2000" dirty="0">
                <a:latin typeface="Times New Roman" panose="02020603050405020304" pitchFamily="18" charset="0"/>
                <a:cs typeface="Times New Roman" panose="02020603050405020304" pitchFamily="18" charset="0"/>
              </a:rPr>
              <a:t>TS 13212 Arşiv Mekanları</a:t>
            </a:r>
          </a:p>
          <a:p>
            <a:r>
              <a:rPr lang="tr-TR" sz="2000" dirty="0">
                <a:latin typeface="Times New Roman" panose="02020603050405020304" pitchFamily="18" charset="0"/>
                <a:cs typeface="Times New Roman" panose="02020603050405020304" pitchFamily="18" charset="0"/>
              </a:rPr>
              <a:t>TS 13298 Sayılı Elektronik Belge ve Arşiv Yönetim Sistemleri Standardı</a:t>
            </a:r>
          </a:p>
          <a:p>
            <a:pPr marL="0" indent="0">
              <a:buNone/>
            </a:pPr>
            <a:endParaRPr lang="tr-TR" dirty="0"/>
          </a:p>
          <a:p>
            <a:endParaRPr lang="tr-TR" dirty="0"/>
          </a:p>
          <a:p>
            <a:endParaRPr lang="tr-TR" dirty="0"/>
          </a:p>
        </p:txBody>
      </p:sp>
    </p:spTree>
    <p:extLst>
      <p:ext uri="{BB962C8B-B14F-4D97-AF65-F5344CB8AC3E}">
        <p14:creationId xmlns:p14="http://schemas.microsoft.com/office/powerpoint/2010/main" val="31885892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203201" y="609600"/>
            <a:ext cx="9389532" cy="745067"/>
          </a:xfrm>
        </p:spPr>
        <p:txBody>
          <a:bodyPr>
            <a:normAutofit/>
          </a:bodyPr>
          <a:lstStyle/>
          <a:p>
            <a:r>
              <a:rPr lang="tr-TR" sz="3000" b="1" dirty="0" smtClean="0">
                <a:solidFill>
                  <a:srgbClr val="00B0F0"/>
                </a:solidFill>
                <a:latin typeface="Times New Roman" panose="02020603050405020304" pitchFamily="18" charset="0"/>
                <a:cs typeface="Times New Roman" panose="02020603050405020304" pitchFamily="18" charset="0"/>
              </a:rPr>
              <a:t>           Saklama Süreli Standart Dosya Planı</a:t>
            </a:r>
            <a:endParaRPr lang="tr-TR" sz="3000" b="1" dirty="0">
              <a:solidFill>
                <a:srgbClr val="00B0F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330199" y="1354667"/>
            <a:ext cx="9262534" cy="4690533"/>
          </a:xfrm>
        </p:spPr>
        <p:txBody>
          <a:bodyPr>
            <a:normAutofit/>
          </a:bodyPr>
          <a:lstStyle/>
          <a:p>
            <a:pPr marL="0" indent="0" algn="just">
              <a:buNone/>
            </a:pPr>
            <a:r>
              <a:rPr lang="tr-TR" sz="2200" dirty="0" smtClean="0">
                <a:latin typeface="Times New Roman" panose="02020603050405020304" pitchFamily="18" charset="0"/>
                <a:cs typeface="Times New Roman" panose="02020603050405020304" pitchFamily="18" charset="0"/>
              </a:rPr>
              <a:t>Saklama Süreli Standart Dosya Planı; Dosya planları konu/fonksiyon sınıflamasının esas alındığı bir sistemle oluşturulmuştur.</a:t>
            </a:r>
          </a:p>
          <a:p>
            <a:pPr marL="0" indent="0" algn="just">
              <a:buNone/>
            </a:pPr>
            <a:r>
              <a:rPr lang="tr-TR" sz="2200" dirty="0" smtClean="0">
                <a:latin typeface="Times New Roman" panose="02020603050405020304" pitchFamily="18" charset="0"/>
                <a:cs typeface="Times New Roman" panose="02020603050405020304" pitchFamily="18" charset="0"/>
              </a:rPr>
              <a:t>Dosya Planı, dosya konularını genelden özele doğru mantıksal, hiyerarşik bir şekilde düzenler.</a:t>
            </a:r>
          </a:p>
          <a:p>
            <a:pPr marL="0" indent="0" algn="just">
              <a:buNone/>
            </a:pPr>
            <a:r>
              <a:rPr lang="tr-TR" sz="2200" dirty="0" smtClean="0">
                <a:latin typeface="Times New Roman" panose="02020603050405020304" pitchFamily="18" charset="0"/>
                <a:cs typeface="Times New Roman" panose="02020603050405020304" pitchFamily="18" charset="0"/>
              </a:rPr>
              <a:t>Her konu grubu kendisi ile ilişkili ana konuları kapsar. Bunlar sırasıyla birinci, ikinci ve üçüncü alt konulara bölünür. Özellik arz eden belge/dosyalar için standart kodların ardından özel kodlar kullanılabilir.</a:t>
            </a:r>
          </a:p>
          <a:p>
            <a:pPr marL="0" indent="0">
              <a:buNone/>
            </a:pPr>
            <a:endParaRPr lang="tr-TR" dirty="0"/>
          </a:p>
          <a:p>
            <a:endParaRPr lang="tr-TR" dirty="0"/>
          </a:p>
          <a:p>
            <a:endParaRPr lang="tr-TR" dirty="0"/>
          </a:p>
        </p:txBody>
      </p:sp>
      <p:sp>
        <p:nvSpPr>
          <p:cNvPr id="4" name="Dikdörtgen 3"/>
          <p:cNvSpPr/>
          <p:nvPr/>
        </p:nvSpPr>
        <p:spPr>
          <a:xfrm>
            <a:off x="541868" y="4123267"/>
            <a:ext cx="5994400" cy="1625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Ana Konu Grubu</a:t>
            </a:r>
          </a:p>
          <a:p>
            <a:pPr algn="ctr"/>
            <a:r>
              <a:rPr lang="tr-TR" dirty="0" smtClean="0"/>
              <a:t>	Birinci Alt Konu</a:t>
            </a:r>
          </a:p>
          <a:p>
            <a:pPr algn="ctr"/>
            <a:r>
              <a:rPr lang="tr-TR" dirty="0" smtClean="0"/>
              <a:t>		İkinci Alt Konu</a:t>
            </a:r>
          </a:p>
          <a:p>
            <a:pPr algn="ctr"/>
            <a:r>
              <a:rPr lang="tr-TR" dirty="0" smtClean="0"/>
              <a:t>			Üçüncü Alt Konu</a:t>
            </a:r>
          </a:p>
          <a:p>
            <a:pPr algn="ctr"/>
            <a:r>
              <a:rPr lang="tr-TR" dirty="0" smtClean="0"/>
              <a:t>				Özel Dosya Kodu</a:t>
            </a:r>
            <a:endParaRPr lang="tr-TR" dirty="0"/>
          </a:p>
        </p:txBody>
      </p:sp>
    </p:spTree>
    <p:extLst>
      <p:ext uri="{BB962C8B-B14F-4D97-AF65-F5344CB8AC3E}">
        <p14:creationId xmlns:p14="http://schemas.microsoft.com/office/powerpoint/2010/main" val="2077910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5" name="İçerik Yer Tutucusu 4"/>
          <p:cNvSpPr>
            <a:spLocks noGrp="1"/>
          </p:cNvSpPr>
          <p:nvPr>
            <p:ph sz="half" idx="1"/>
          </p:nvPr>
        </p:nvSpPr>
        <p:spPr>
          <a:xfrm>
            <a:off x="389466" y="474133"/>
            <a:ext cx="9465733" cy="5892800"/>
          </a:xfrm>
        </p:spPr>
        <p:txBody>
          <a:bodyPr/>
          <a:lstStyle/>
          <a:p>
            <a:pPr marL="0" indent="0">
              <a:buNone/>
            </a:pPr>
            <a:r>
              <a:rPr lang="tr-TR" sz="2400" b="1" dirty="0" smtClean="0">
                <a:solidFill>
                  <a:srgbClr val="00B0F0"/>
                </a:solidFill>
                <a:latin typeface="Times New Roman" panose="02020603050405020304" pitchFamily="18" charset="0"/>
                <a:cs typeface="Times New Roman" panose="02020603050405020304" pitchFamily="18" charset="0"/>
              </a:rPr>
              <a:t> </a:t>
            </a:r>
            <a:r>
              <a:rPr lang="tr-TR" sz="2400" b="1" dirty="0">
                <a:solidFill>
                  <a:srgbClr val="00B0F0"/>
                </a:solidFill>
                <a:latin typeface="Times New Roman" panose="02020603050405020304" pitchFamily="18" charset="0"/>
                <a:cs typeface="Times New Roman" panose="02020603050405020304" pitchFamily="18" charset="0"/>
              </a:rPr>
              <a:t/>
            </a:r>
            <a:br>
              <a:rPr lang="tr-TR" sz="2400" b="1" dirty="0">
                <a:solidFill>
                  <a:srgbClr val="00B0F0"/>
                </a:solidFill>
                <a:latin typeface="Times New Roman" panose="02020603050405020304" pitchFamily="18" charset="0"/>
                <a:cs typeface="Times New Roman" panose="02020603050405020304" pitchFamily="18" charset="0"/>
              </a:rPr>
            </a:br>
            <a:endParaRPr lang="tr-TR" dirty="0"/>
          </a:p>
        </p:txBody>
      </p:sp>
      <p:graphicFrame>
        <p:nvGraphicFramePr>
          <p:cNvPr id="12" name="Tablo 11"/>
          <p:cNvGraphicFramePr>
            <a:graphicFrameLocks noGrp="1"/>
          </p:cNvGraphicFramePr>
          <p:nvPr>
            <p:extLst>
              <p:ext uri="{D42A27DB-BD31-4B8C-83A1-F6EECF244321}">
                <p14:modId xmlns:p14="http://schemas.microsoft.com/office/powerpoint/2010/main" val="102912454"/>
              </p:ext>
            </p:extLst>
          </p:nvPr>
        </p:nvGraphicFramePr>
        <p:xfrm>
          <a:off x="541866" y="719666"/>
          <a:ext cx="8864601" cy="5461000"/>
        </p:xfrm>
        <a:graphic>
          <a:graphicData uri="http://schemas.openxmlformats.org/drawingml/2006/table">
            <a:tbl>
              <a:tblPr firstRow="1" bandRow="1">
                <a:tableStyleId>{5C22544A-7EE6-4342-B048-85BDC9FD1C3A}</a:tableStyleId>
              </a:tblPr>
              <a:tblGrid>
                <a:gridCol w="1015907"/>
                <a:gridCol w="736885"/>
                <a:gridCol w="855431"/>
                <a:gridCol w="746404"/>
                <a:gridCol w="5509974"/>
              </a:tblGrid>
              <a:tr h="370840">
                <a:tc>
                  <a:txBody>
                    <a:bodyPr/>
                    <a:lstStyle/>
                    <a:p>
                      <a:pPr algn="ctr"/>
                      <a:r>
                        <a:rPr lang="tr-TR" b="1" dirty="0" smtClean="0"/>
                        <a:t>Ana Konu</a:t>
                      </a:r>
                      <a:endParaRPr lang="tr-TR" b="1" dirty="0"/>
                    </a:p>
                  </a:txBody>
                  <a:tcPr/>
                </a:tc>
                <a:tc>
                  <a:txBody>
                    <a:bodyPr/>
                    <a:lstStyle/>
                    <a:p>
                      <a:pPr algn="ctr"/>
                      <a:r>
                        <a:rPr lang="tr-TR" b="1" dirty="0" smtClean="0"/>
                        <a:t>1.Alt Konu</a:t>
                      </a:r>
                      <a:endParaRPr lang="tr-TR" b="1" dirty="0"/>
                    </a:p>
                  </a:txBody>
                  <a:tcPr/>
                </a:tc>
                <a:tc>
                  <a:txBody>
                    <a:bodyPr/>
                    <a:lstStyle/>
                    <a:p>
                      <a:pPr algn="ctr"/>
                      <a:r>
                        <a:rPr lang="tr-TR" b="1" dirty="0" smtClean="0"/>
                        <a:t>2.Alt Konu</a:t>
                      </a:r>
                      <a:endParaRPr lang="tr-TR" b="1" dirty="0"/>
                    </a:p>
                  </a:txBody>
                  <a:tcPr/>
                </a:tc>
                <a:tc>
                  <a:txBody>
                    <a:bodyPr/>
                    <a:lstStyle/>
                    <a:p>
                      <a:pPr algn="ctr"/>
                      <a:r>
                        <a:rPr lang="tr-TR" b="1" dirty="0" smtClean="0"/>
                        <a:t>3.Alt Konu</a:t>
                      </a:r>
                      <a:endParaRPr lang="tr-TR" b="1" dirty="0"/>
                    </a:p>
                  </a:txBody>
                  <a:tcPr/>
                </a:tc>
                <a:tc>
                  <a:txBody>
                    <a:bodyPr/>
                    <a:lstStyle/>
                    <a:p>
                      <a:pPr algn="ctr"/>
                      <a:r>
                        <a:rPr lang="tr-TR" b="1" dirty="0" smtClean="0"/>
                        <a:t>Açıklama</a:t>
                      </a:r>
                      <a:endParaRPr lang="tr-TR" b="1" dirty="0"/>
                    </a:p>
                  </a:txBody>
                  <a:tcPr/>
                </a:tc>
              </a:tr>
              <a:tr h="370840">
                <a:tc>
                  <a:txBody>
                    <a:bodyPr/>
                    <a:lstStyle/>
                    <a:p>
                      <a:pPr algn="ctr"/>
                      <a:r>
                        <a:rPr lang="tr-TR" dirty="0" smtClean="0"/>
                        <a:t>805</a:t>
                      </a:r>
                      <a:endParaRPr lang="tr-TR" dirty="0"/>
                    </a:p>
                  </a:txBody>
                  <a:tcPr/>
                </a:tc>
                <a:tc>
                  <a:txBody>
                    <a:bodyPr/>
                    <a:lstStyle/>
                    <a:p>
                      <a:pPr algn="ctr"/>
                      <a:endParaRPr lang="tr-TR" dirty="0"/>
                    </a:p>
                  </a:txBody>
                  <a:tcPr/>
                </a:tc>
                <a:tc>
                  <a:txBody>
                    <a:bodyPr/>
                    <a:lstStyle/>
                    <a:p>
                      <a:pPr algn="ctr"/>
                      <a:endParaRPr lang="tr-TR" dirty="0"/>
                    </a:p>
                  </a:txBody>
                  <a:tcPr/>
                </a:tc>
                <a:tc>
                  <a:txBody>
                    <a:bodyPr/>
                    <a:lstStyle/>
                    <a:p>
                      <a:pPr algn="ctr"/>
                      <a:endParaRPr lang="tr-TR"/>
                    </a:p>
                  </a:txBody>
                  <a:tcPr/>
                </a:tc>
                <a:tc>
                  <a:txBody>
                    <a:bodyPr/>
                    <a:lstStyle/>
                    <a:p>
                      <a:r>
                        <a:rPr lang="tr-TR" dirty="0" smtClean="0"/>
                        <a:t>Belge Yönetimi ve Arşiv İşlemleri Dosyası</a:t>
                      </a:r>
                      <a:endParaRPr lang="tr-TR" dirty="0"/>
                    </a:p>
                  </a:txBody>
                  <a:tcPr/>
                </a:tc>
              </a:tr>
              <a:tr h="370840">
                <a:tc>
                  <a:txBody>
                    <a:bodyPr/>
                    <a:lstStyle/>
                    <a:p>
                      <a:pPr algn="ctr"/>
                      <a:r>
                        <a:rPr lang="tr-TR" dirty="0" smtClean="0"/>
                        <a:t>805</a:t>
                      </a:r>
                      <a:endParaRPr lang="tr-TR" dirty="0"/>
                    </a:p>
                  </a:txBody>
                  <a:tcPr/>
                </a:tc>
                <a:tc>
                  <a:txBody>
                    <a:bodyPr/>
                    <a:lstStyle/>
                    <a:p>
                      <a:pPr algn="ctr"/>
                      <a:r>
                        <a:rPr lang="tr-TR" dirty="0" smtClean="0"/>
                        <a:t>01</a:t>
                      </a:r>
                      <a:endParaRPr lang="tr-TR" dirty="0"/>
                    </a:p>
                  </a:txBody>
                  <a:tcPr/>
                </a:tc>
                <a:tc>
                  <a:txBody>
                    <a:bodyPr/>
                    <a:lstStyle/>
                    <a:p>
                      <a:pPr algn="ctr"/>
                      <a:endParaRPr lang="tr-TR"/>
                    </a:p>
                  </a:txBody>
                  <a:tcPr/>
                </a:tc>
                <a:tc>
                  <a:txBody>
                    <a:bodyPr/>
                    <a:lstStyle/>
                    <a:p>
                      <a:pPr algn="ctr"/>
                      <a:endParaRPr lang="tr-TR"/>
                    </a:p>
                  </a:txBody>
                  <a:tcPr/>
                </a:tc>
                <a:tc>
                  <a:txBody>
                    <a:bodyPr/>
                    <a:lstStyle/>
                    <a:p>
                      <a:r>
                        <a:rPr lang="tr-TR" dirty="0" smtClean="0"/>
                        <a:t>Belge Yönetimi</a:t>
                      </a:r>
                      <a:endParaRPr lang="tr-TR" dirty="0"/>
                    </a:p>
                  </a:txBody>
                  <a:tcPr/>
                </a:tc>
              </a:tr>
              <a:tr h="370840">
                <a:tc>
                  <a:txBody>
                    <a:bodyPr/>
                    <a:lstStyle/>
                    <a:p>
                      <a:pPr algn="ctr"/>
                      <a:r>
                        <a:rPr lang="tr-TR" dirty="0" smtClean="0"/>
                        <a:t>805</a:t>
                      </a:r>
                      <a:endParaRPr lang="tr-TR" dirty="0"/>
                    </a:p>
                  </a:txBody>
                  <a:tcPr/>
                </a:tc>
                <a:tc>
                  <a:txBody>
                    <a:bodyPr/>
                    <a:lstStyle/>
                    <a:p>
                      <a:pPr algn="ctr"/>
                      <a:r>
                        <a:rPr lang="tr-TR" dirty="0" smtClean="0"/>
                        <a:t>01</a:t>
                      </a:r>
                      <a:endParaRPr lang="tr-TR" dirty="0"/>
                    </a:p>
                  </a:txBody>
                  <a:tcPr/>
                </a:tc>
                <a:tc>
                  <a:txBody>
                    <a:bodyPr/>
                    <a:lstStyle/>
                    <a:p>
                      <a:pPr algn="ctr"/>
                      <a:r>
                        <a:rPr lang="tr-TR" dirty="0" smtClean="0"/>
                        <a:t>01</a:t>
                      </a:r>
                      <a:endParaRPr lang="tr-TR" dirty="0"/>
                    </a:p>
                  </a:txBody>
                  <a:tcPr/>
                </a:tc>
                <a:tc>
                  <a:txBody>
                    <a:bodyPr/>
                    <a:lstStyle/>
                    <a:p>
                      <a:pPr algn="ctr"/>
                      <a:endParaRPr lang="tr-TR"/>
                    </a:p>
                  </a:txBody>
                  <a:tcPr/>
                </a:tc>
                <a:tc>
                  <a:txBody>
                    <a:bodyPr/>
                    <a:lstStyle/>
                    <a:p>
                      <a:r>
                        <a:rPr lang="tr-TR" dirty="0" smtClean="0"/>
                        <a:t>Saklama Süreli Dosya Planı</a:t>
                      </a:r>
                      <a:endParaRPr lang="tr-TR" dirty="0"/>
                    </a:p>
                  </a:txBody>
                  <a:tcPr/>
                </a:tc>
              </a:tr>
              <a:tr h="370840">
                <a:tc>
                  <a:txBody>
                    <a:bodyPr/>
                    <a:lstStyle/>
                    <a:p>
                      <a:pPr algn="ctr"/>
                      <a:r>
                        <a:rPr lang="tr-TR" dirty="0" smtClean="0"/>
                        <a:t>805</a:t>
                      </a:r>
                      <a:endParaRPr lang="tr-TR" dirty="0"/>
                    </a:p>
                  </a:txBody>
                  <a:tcPr/>
                </a:tc>
                <a:tc>
                  <a:txBody>
                    <a:bodyPr/>
                    <a:lstStyle/>
                    <a:p>
                      <a:pPr algn="ctr"/>
                      <a:r>
                        <a:rPr lang="tr-TR" dirty="0" smtClean="0"/>
                        <a:t>01</a:t>
                      </a:r>
                      <a:endParaRPr lang="tr-TR" dirty="0"/>
                    </a:p>
                  </a:txBody>
                  <a:tcPr/>
                </a:tc>
                <a:tc>
                  <a:txBody>
                    <a:bodyPr/>
                    <a:lstStyle/>
                    <a:p>
                      <a:pPr algn="ctr"/>
                      <a:r>
                        <a:rPr lang="tr-TR" dirty="0" smtClean="0"/>
                        <a:t>02</a:t>
                      </a:r>
                      <a:endParaRPr lang="tr-TR" dirty="0"/>
                    </a:p>
                  </a:txBody>
                  <a:tcPr/>
                </a:tc>
                <a:tc>
                  <a:txBody>
                    <a:bodyPr/>
                    <a:lstStyle/>
                    <a:p>
                      <a:pPr algn="ctr"/>
                      <a:endParaRPr lang="tr-TR"/>
                    </a:p>
                  </a:txBody>
                  <a:tcPr/>
                </a:tc>
                <a:tc>
                  <a:txBody>
                    <a:bodyPr/>
                    <a:lstStyle/>
                    <a:p>
                      <a:r>
                        <a:rPr lang="tr-TR" dirty="0" smtClean="0"/>
                        <a:t>Kodlama İşlemleri</a:t>
                      </a:r>
                      <a:endParaRPr lang="tr-TR" dirty="0"/>
                    </a:p>
                  </a:txBody>
                  <a:tcPr/>
                </a:tc>
              </a:tr>
              <a:tr h="370840">
                <a:tc>
                  <a:txBody>
                    <a:bodyPr/>
                    <a:lstStyle/>
                    <a:p>
                      <a:pPr algn="ctr"/>
                      <a:r>
                        <a:rPr lang="tr-TR" dirty="0" smtClean="0"/>
                        <a:t>805</a:t>
                      </a:r>
                      <a:endParaRPr lang="tr-TR" dirty="0"/>
                    </a:p>
                  </a:txBody>
                  <a:tcPr/>
                </a:tc>
                <a:tc>
                  <a:txBody>
                    <a:bodyPr/>
                    <a:lstStyle/>
                    <a:p>
                      <a:pPr algn="ctr"/>
                      <a:r>
                        <a:rPr lang="tr-TR" dirty="0" smtClean="0"/>
                        <a:t>02</a:t>
                      </a:r>
                      <a:endParaRPr lang="tr-TR" dirty="0"/>
                    </a:p>
                  </a:txBody>
                  <a:tcPr/>
                </a:tc>
                <a:tc>
                  <a:txBody>
                    <a:bodyPr/>
                    <a:lstStyle/>
                    <a:p>
                      <a:pPr algn="ctr"/>
                      <a:endParaRPr lang="tr-TR" dirty="0"/>
                    </a:p>
                  </a:txBody>
                  <a:tcPr/>
                </a:tc>
                <a:tc>
                  <a:txBody>
                    <a:bodyPr/>
                    <a:lstStyle/>
                    <a:p>
                      <a:pPr algn="ctr"/>
                      <a:endParaRPr lang="tr-TR"/>
                    </a:p>
                  </a:txBody>
                  <a:tcPr/>
                </a:tc>
                <a:tc>
                  <a:txBody>
                    <a:bodyPr/>
                    <a:lstStyle/>
                    <a:p>
                      <a:r>
                        <a:rPr lang="tr-TR" dirty="0" smtClean="0"/>
                        <a:t>Arşiv Yönetimi</a:t>
                      </a:r>
                      <a:endParaRPr lang="tr-TR" dirty="0"/>
                    </a:p>
                  </a:txBody>
                  <a:tcPr/>
                </a:tc>
              </a:tr>
              <a:tr h="370840">
                <a:tc>
                  <a:txBody>
                    <a:bodyPr/>
                    <a:lstStyle/>
                    <a:p>
                      <a:pPr algn="ctr"/>
                      <a:r>
                        <a:rPr lang="tr-TR" dirty="0" smtClean="0"/>
                        <a:t>805</a:t>
                      </a:r>
                      <a:endParaRPr lang="tr-TR" dirty="0"/>
                    </a:p>
                  </a:txBody>
                  <a:tcPr/>
                </a:tc>
                <a:tc>
                  <a:txBody>
                    <a:bodyPr/>
                    <a:lstStyle/>
                    <a:p>
                      <a:pPr algn="ctr"/>
                      <a:r>
                        <a:rPr lang="tr-TR" dirty="0" smtClean="0"/>
                        <a:t>02</a:t>
                      </a:r>
                      <a:endParaRPr lang="tr-TR" dirty="0"/>
                    </a:p>
                  </a:txBody>
                  <a:tcPr/>
                </a:tc>
                <a:tc>
                  <a:txBody>
                    <a:bodyPr/>
                    <a:lstStyle/>
                    <a:p>
                      <a:pPr algn="ctr"/>
                      <a:r>
                        <a:rPr lang="tr-TR" dirty="0" smtClean="0"/>
                        <a:t>01</a:t>
                      </a:r>
                      <a:endParaRPr lang="tr-TR" dirty="0"/>
                    </a:p>
                  </a:txBody>
                  <a:tcPr/>
                </a:tc>
                <a:tc>
                  <a:txBody>
                    <a:bodyPr/>
                    <a:lstStyle/>
                    <a:p>
                      <a:pPr algn="ctr"/>
                      <a:endParaRPr lang="tr-TR"/>
                    </a:p>
                  </a:txBody>
                  <a:tcPr/>
                </a:tc>
                <a:tc>
                  <a:txBody>
                    <a:bodyPr/>
                    <a:lstStyle/>
                    <a:p>
                      <a:r>
                        <a:rPr lang="tr-TR" dirty="0" smtClean="0"/>
                        <a:t>Devir-Teslim</a:t>
                      </a:r>
                      <a:r>
                        <a:rPr lang="tr-TR" baseline="0" dirty="0" smtClean="0"/>
                        <a:t> İşlemleri</a:t>
                      </a:r>
                      <a:endParaRPr lang="tr-TR" dirty="0"/>
                    </a:p>
                  </a:txBody>
                  <a:tcPr/>
                </a:tc>
              </a:tr>
              <a:tr h="370840">
                <a:tc>
                  <a:txBody>
                    <a:bodyPr/>
                    <a:lstStyle/>
                    <a:p>
                      <a:pPr algn="ctr"/>
                      <a:r>
                        <a:rPr lang="tr-TR" dirty="0" smtClean="0"/>
                        <a:t>805</a:t>
                      </a:r>
                      <a:endParaRPr lang="tr-TR" dirty="0"/>
                    </a:p>
                  </a:txBody>
                  <a:tcPr/>
                </a:tc>
                <a:tc>
                  <a:txBody>
                    <a:bodyPr/>
                    <a:lstStyle/>
                    <a:p>
                      <a:pPr algn="ctr"/>
                      <a:r>
                        <a:rPr lang="tr-TR" dirty="0" smtClean="0"/>
                        <a:t>02</a:t>
                      </a:r>
                      <a:endParaRPr lang="tr-TR" dirty="0"/>
                    </a:p>
                  </a:txBody>
                  <a:tcPr/>
                </a:tc>
                <a:tc>
                  <a:txBody>
                    <a:bodyPr/>
                    <a:lstStyle/>
                    <a:p>
                      <a:pPr algn="ctr"/>
                      <a:r>
                        <a:rPr lang="tr-TR" dirty="0" smtClean="0"/>
                        <a:t>02</a:t>
                      </a:r>
                      <a:endParaRPr lang="tr-TR" dirty="0"/>
                    </a:p>
                  </a:txBody>
                  <a:tcPr/>
                </a:tc>
                <a:tc>
                  <a:txBody>
                    <a:bodyPr/>
                    <a:lstStyle/>
                    <a:p>
                      <a:pPr algn="ctr"/>
                      <a:endParaRPr lang="tr-TR"/>
                    </a:p>
                  </a:txBody>
                  <a:tcPr/>
                </a:tc>
                <a:tc>
                  <a:txBody>
                    <a:bodyPr/>
                    <a:lstStyle/>
                    <a:p>
                      <a:r>
                        <a:rPr lang="tr-TR" dirty="0" smtClean="0"/>
                        <a:t>Ayıklama</a:t>
                      </a:r>
                      <a:r>
                        <a:rPr lang="tr-TR" baseline="0" dirty="0" smtClean="0"/>
                        <a:t> ve İmha İşlemleri</a:t>
                      </a:r>
                      <a:endParaRPr lang="tr-TR" dirty="0"/>
                    </a:p>
                  </a:txBody>
                  <a:tcPr/>
                </a:tc>
              </a:tr>
              <a:tr h="370840">
                <a:tc>
                  <a:txBody>
                    <a:bodyPr/>
                    <a:lstStyle/>
                    <a:p>
                      <a:pPr algn="ctr"/>
                      <a:r>
                        <a:rPr lang="tr-TR" dirty="0" smtClean="0"/>
                        <a:t>805</a:t>
                      </a:r>
                      <a:endParaRPr lang="tr-TR" dirty="0"/>
                    </a:p>
                  </a:txBody>
                  <a:tcPr/>
                </a:tc>
                <a:tc>
                  <a:txBody>
                    <a:bodyPr/>
                    <a:lstStyle/>
                    <a:p>
                      <a:pPr algn="ctr"/>
                      <a:r>
                        <a:rPr lang="tr-TR" dirty="0" smtClean="0"/>
                        <a:t>02</a:t>
                      </a:r>
                      <a:endParaRPr lang="tr-TR" dirty="0"/>
                    </a:p>
                  </a:txBody>
                  <a:tcPr/>
                </a:tc>
                <a:tc>
                  <a:txBody>
                    <a:bodyPr/>
                    <a:lstStyle/>
                    <a:p>
                      <a:pPr algn="ctr"/>
                      <a:r>
                        <a:rPr lang="tr-TR" dirty="0" smtClean="0"/>
                        <a:t>02</a:t>
                      </a:r>
                      <a:endParaRPr lang="tr-TR" dirty="0"/>
                    </a:p>
                  </a:txBody>
                  <a:tcPr/>
                </a:tc>
                <a:tc>
                  <a:txBody>
                    <a:bodyPr/>
                    <a:lstStyle/>
                    <a:p>
                      <a:pPr algn="ctr"/>
                      <a:r>
                        <a:rPr lang="tr-TR" dirty="0" smtClean="0"/>
                        <a:t>01</a:t>
                      </a:r>
                      <a:endParaRPr lang="tr-TR" dirty="0"/>
                    </a:p>
                  </a:txBody>
                  <a:tcPr/>
                </a:tc>
                <a:tc>
                  <a:txBody>
                    <a:bodyPr/>
                    <a:lstStyle/>
                    <a:p>
                      <a:r>
                        <a:rPr lang="tr-TR" dirty="0" smtClean="0"/>
                        <a:t>Ayıklama ve İmha</a:t>
                      </a:r>
                      <a:endParaRPr lang="tr-TR" dirty="0"/>
                    </a:p>
                  </a:txBody>
                  <a:tcPr/>
                </a:tc>
              </a:tr>
              <a:tr h="370840">
                <a:tc>
                  <a:txBody>
                    <a:bodyPr/>
                    <a:lstStyle/>
                    <a:p>
                      <a:pPr algn="ctr"/>
                      <a:r>
                        <a:rPr lang="tr-TR" dirty="0" smtClean="0"/>
                        <a:t>805</a:t>
                      </a:r>
                      <a:endParaRPr lang="tr-TR" dirty="0"/>
                    </a:p>
                  </a:txBody>
                  <a:tcPr/>
                </a:tc>
                <a:tc>
                  <a:txBody>
                    <a:bodyPr/>
                    <a:lstStyle/>
                    <a:p>
                      <a:pPr algn="ctr"/>
                      <a:r>
                        <a:rPr lang="tr-TR" dirty="0" smtClean="0"/>
                        <a:t>02</a:t>
                      </a:r>
                      <a:endParaRPr lang="tr-TR" dirty="0"/>
                    </a:p>
                  </a:txBody>
                  <a:tcPr/>
                </a:tc>
                <a:tc>
                  <a:txBody>
                    <a:bodyPr/>
                    <a:lstStyle/>
                    <a:p>
                      <a:pPr algn="ctr"/>
                      <a:r>
                        <a:rPr lang="tr-TR" dirty="0" smtClean="0"/>
                        <a:t>02</a:t>
                      </a:r>
                      <a:endParaRPr lang="tr-TR" dirty="0"/>
                    </a:p>
                  </a:txBody>
                  <a:tcPr/>
                </a:tc>
                <a:tc>
                  <a:txBody>
                    <a:bodyPr/>
                    <a:lstStyle/>
                    <a:p>
                      <a:pPr algn="ctr"/>
                      <a:r>
                        <a:rPr lang="tr-TR" dirty="0" smtClean="0"/>
                        <a:t>02</a:t>
                      </a:r>
                      <a:endParaRPr lang="tr-TR" dirty="0"/>
                    </a:p>
                  </a:txBody>
                  <a:tcPr/>
                </a:tc>
                <a:tc>
                  <a:txBody>
                    <a:bodyPr/>
                    <a:lstStyle/>
                    <a:p>
                      <a:r>
                        <a:rPr lang="tr-TR" dirty="0" smtClean="0"/>
                        <a:t>Uygunluk</a:t>
                      </a:r>
                      <a:r>
                        <a:rPr lang="tr-TR" baseline="0" dirty="0" smtClean="0"/>
                        <a:t> Görüşü</a:t>
                      </a:r>
                      <a:endParaRPr lang="tr-TR" dirty="0"/>
                    </a:p>
                  </a:txBody>
                  <a:tcPr/>
                </a:tc>
              </a:tr>
              <a:tr h="370840">
                <a:tc>
                  <a:txBody>
                    <a:bodyPr/>
                    <a:lstStyle/>
                    <a:p>
                      <a:pPr algn="ctr"/>
                      <a:r>
                        <a:rPr lang="tr-TR" dirty="0" smtClean="0"/>
                        <a:t>805</a:t>
                      </a:r>
                      <a:endParaRPr lang="tr-TR" dirty="0"/>
                    </a:p>
                  </a:txBody>
                  <a:tcPr/>
                </a:tc>
                <a:tc>
                  <a:txBody>
                    <a:bodyPr/>
                    <a:lstStyle/>
                    <a:p>
                      <a:pPr algn="ctr"/>
                      <a:r>
                        <a:rPr lang="tr-TR" dirty="0" smtClean="0"/>
                        <a:t>02</a:t>
                      </a:r>
                      <a:endParaRPr lang="tr-TR" dirty="0"/>
                    </a:p>
                  </a:txBody>
                  <a:tcPr/>
                </a:tc>
                <a:tc>
                  <a:txBody>
                    <a:bodyPr/>
                    <a:lstStyle/>
                    <a:p>
                      <a:pPr algn="ctr"/>
                      <a:r>
                        <a:rPr lang="tr-TR" dirty="0" smtClean="0"/>
                        <a:t>03</a:t>
                      </a:r>
                      <a:endParaRPr lang="tr-TR" dirty="0"/>
                    </a:p>
                  </a:txBody>
                  <a:tcPr/>
                </a:tc>
                <a:tc>
                  <a:txBody>
                    <a:bodyPr/>
                    <a:lstStyle/>
                    <a:p>
                      <a:pPr algn="ctr"/>
                      <a:endParaRPr lang="tr-TR"/>
                    </a:p>
                  </a:txBody>
                  <a:tcPr/>
                </a:tc>
                <a:tc>
                  <a:txBody>
                    <a:bodyPr/>
                    <a:lstStyle/>
                    <a:p>
                      <a:r>
                        <a:rPr lang="tr-TR" dirty="0" smtClean="0"/>
                        <a:t>Tasnif(Sınıflandırma) İşlemleri</a:t>
                      </a:r>
                      <a:endParaRPr lang="tr-TR" dirty="0"/>
                    </a:p>
                  </a:txBody>
                  <a:tcPr/>
                </a:tc>
              </a:tr>
              <a:tr h="370840">
                <a:tc>
                  <a:txBody>
                    <a:bodyPr/>
                    <a:lstStyle/>
                    <a:p>
                      <a:pPr algn="ctr"/>
                      <a:r>
                        <a:rPr lang="tr-TR" dirty="0" smtClean="0"/>
                        <a:t>805</a:t>
                      </a:r>
                      <a:endParaRPr lang="tr-TR" dirty="0"/>
                    </a:p>
                  </a:txBody>
                  <a:tcPr/>
                </a:tc>
                <a:tc>
                  <a:txBody>
                    <a:bodyPr/>
                    <a:lstStyle/>
                    <a:p>
                      <a:pPr algn="ctr"/>
                      <a:r>
                        <a:rPr lang="tr-TR" dirty="0" smtClean="0"/>
                        <a:t>02</a:t>
                      </a:r>
                      <a:endParaRPr lang="tr-TR" dirty="0"/>
                    </a:p>
                  </a:txBody>
                  <a:tcPr/>
                </a:tc>
                <a:tc>
                  <a:txBody>
                    <a:bodyPr/>
                    <a:lstStyle/>
                    <a:p>
                      <a:pPr algn="ctr"/>
                      <a:r>
                        <a:rPr lang="tr-TR" dirty="0" smtClean="0"/>
                        <a:t>04</a:t>
                      </a:r>
                      <a:endParaRPr lang="tr-TR" dirty="0"/>
                    </a:p>
                  </a:txBody>
                  <a:tcPr/>
                </a:tc>
                <a:tc>
                  <a:txBody>
                    <a:bodyPr/>
                    <a:lstStyle/>
                    <a:p>
                      <a:pPr algn="ctr"/>
                      <a:endParaRPr lang="tr-TR"/>
                    </a:p>
                  </a:txBody>
                  <a:tcPr/>
                </a:tc>
                <a:tc>
                  <a:txBody>
                    <a:bodyPr/>
                    <a:lstStyle/>
                    <a:p>
                      <a:r>
                        <a:rPr lang="tr-TR" dirty="0" smtClean="0"/>
                        <a:t>İnceleme ve Denetleme</a:t>
                      </a:r>
                      <a:endParaRPr lang="tr-TR" dirty="0"/>
                    </a:p>
                  </a:txBody>
                  <a:tcPr/>
                </a:tc>
              </a:tr>
              <a:tr h="370840">
                <a:tc>
                  <a:txBody>
                    <a:bodyPr/>
                    <a:lstStyle/>
                    <a:p>
                      <a:pPr algn="ctr"/>
                      <a:r>
                        <a:rPr lang="tr-TR" dirty="0" smtClean="0"/>
                        <a:t>805</a:t>
                      </a:r>
                      <a:endParaRPr lang="tr-TR" dirty="0"/>
                    </a:p>
                  </a:txBody>
                  <a:tcPr/>
                </a:tc>
                <a:tc>
                  <a:txBody>
                    <a:bodyPr/>
                    <a:lstStyle/>
                    <a:p>
                      <a:pPr algn="ctr"/>
                      <a:r>
                        <a:rPr lang="tr-TR" dirty="0" smtClean="0"/>
                        <a:t>02</a:t>
                      </a:r>
                      <a:endParaRPr lang="tr-TR" dirty="0"/>
                    </a:p>
                  </a:txBody>
                  <a:tcPr/>
                </a:tc>
                <a:tc>
                  <a:txBody>
                    <a:bodyPr/>
                    <a:lstStyle/>
                    <a:p>
                      <a:pPr algn="ctr"/>
                      <a:r>
                        <a:rPr lang="tr-TR" dirty="0" smtClean="0"/>
                        <a:t>05</a:t>
                      </a:r>
                      <a:endParaRPr lang="tr-TR" dirty="0"/>
                    </a:p>
                  </a:txBody>
                  <a:tcPr/>
                </a:tc>
                <a:tc>
                  <a:txBody>
                    <a:bodyPr/>
                    <a:lstStyle/>
                    <a:p>
                      <a:pPr algn="ctr"/>
                      <a:endParaRPr lang="tr-TR" dirty="0"/>
                    </a:p>
                  </a:txBody>
                  <a:tcPr/>
                </a:tc>
                <a:tc>
                  <a:txBody>
                    <a:bodyPr/>
                    <a:lstStyle/>
                    <a:p>
                      <a:r>
                        <a:rPr lang="tr-TR" dirty="0" smtClean="0"/>
                        <a:t>Arşivlerden Yararlanma</a:t>
                      </a:r>
                      <a:endParaRPr lang="tr-TR" dirty="0"/>
                    </a:p>
                  </a:txBody>
                  <a:tcPr/>
                </a:tc>
              </a:tr>
              <a:tr h="370840">
                <a:tc>
                  <a:txBody>
                    <a:bodyPr/>
                    <a:lstStyle/>
                    <a:p>
                      <a:pPr algn="ctr"/>
                      <a:r>
                        <a:rPr lang="tr-TR" dirty="0" smtClean="0"/>
                        <a:t>805</a:t>
                      </a:r>
                      <a:endParaRPr lang="tr-TR" dirty="0"/>
                    </a:p>
                  </a:txBody>
                  <a:tcPr/>
                </a:tc>
                <a:tc>
                  <a:txBody>
                    <a:bodyPr/>
                    <a:lstStyle/>
                    <a:p>
                      <a:pPr algn="ctr"/>
                      <a:r>
                        <a:rPr lang="tr-TR" dirty="0" smtClean="0"/>
                        <a:t>99</a:t>
                      </a:r>
                    </a:p>
                  </a:txBody>
                  <a:tcPr/>
                </a:tc>
                <a:tc>
                  <a:txBody>
                    <a:bodyPr/>
                    <a:lstStyle/>
                    <a:p>
                      <a:pPr algn="ctr"/>
                      <a:endParaRPr lang="tr-TR" dirty="0"/>
                    </a:p>
                  </a:txBody>
                  <a:tcPr/>
                </a:tc>
                <a:tc>
                  <a:txBody>
                    <a:bodyPr/>
                    <a:lstStyle/>
                    <a:p>
                      <a:pPr algn="ctr"/>
                      <a:endParaRPr lang="tr-TR" dirty="0"/>
                    </a:p>
                  </a:txBody>
                  <a:tcPr/>
                </a:tc>
                <a:tc>
                  <a:txBody>
                    <a:bodyPr/>
                    <a:lstStyle/>
                    <a:p>
                      <a:r>
                        <a:rPr lang="tr-TR" dirty="0" smtClean="0"/>
                        <a:t>Diğer</a:t>
                      </a:r>
                      <a:endParaRPr lang="tr-TR" dirty="0"/>
                    </a:p>
                  </a:txBody>
                  <a:tcPr/>
                </a:tc>
              </a:tr>
            </a:tbl>
          </a:graphicData>
        </a:graphic>
      </p:graphicFrame>
    </p:spTree>
    <p:extLst>
      <p:ext uri="{BB962C8B-B14F-4D97-AF65-F5344CB8AC3E}">
        <p14:creationId xmlns:p14="http://schemas.microsoft.com/office/powerpoint/2010/main" val="1094347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Unvan 2"/>
          <p:cNvSpPr>
            <a:spLocks noGrp="1"/>
          </p:cNvSpPr>
          <p:nvPr>
            <p:ph type="title"/>
          </p:nvPr>
        </p:nvSpPr>
        <p:spPr>
          <a:xfrm>
            <a:off x="677334" y="609600"/>
            <a:ext cx="8596668" cy="1557868"/>
          </a:xfrm>
        </p:spPr>
        <p:txBody>
          <a:bodyPr>
            <a:normAutofit/>
          </a:bodyPr>
          <a:lstStyle/>
          <a:p>
            <a:pPr algn="just"/>
            <a:r>
              <a:rPr lang="tr-TR" sz="2400" b="1" dirty="0" smtClean="0">
                <a:latin typeface="Times New Roman" panose="02020603050405020304" pitchFamily="18" charset="0"/>
                <a:cs typeface="Times New Roman" panose="02020603050405020304" pitchFamily="18" charset="0"/>
              </a:rPr>
              <a:t>Saklama Süreleri ve Kodları: </a:t>
            </a:r>
            <a:r>
              <a:rPr lang="tr-TR" sz="2200" dirty="0" smtClean="0">
                <a:solidFill>
                  <a:schemeClr val="tx1"/>
                </a:solidFill>
                <a:latin typeface="Times New Roman" panose="02020603050405020304" pitchFamily="18" charset="0"/>
                <a:cs typeface="Times New Roman" panose="02020603050405020304" pitchFamily="18" charset="0"/>
              </a:rPr>
              <a:t>SAÜ Arşiv Rehberi’nde dosya planlarının sağ tarafında 7. ve 8. sütunlarda saklama süreleri ve saklama kodları yer almaktadır. Saklama kodları şu anlama gelmektedir:</a:t>
            </a:r>
            <a:endParaRPr lang="tr-TR" sz="2200" dirty="0">
              <a:solidFill>
                <a:schemeClr val="tx1"/>
              </a:solidFill>
              <a:latin typeface="Times New Roman" panose="02020603050405020304" pitchFamily="18" charset="0"/>
              <a:cs typeface="Times New Roman" panose="02020603050405020304" pitchFamily="18" charset="0"/>
            </a:endParaRPr>
          </a:p>
        </p:txBody>
      </p:sp>
      <p:sp>
        <p:nvSpPr>
          <p:cNvPr id="5" name="İçerik Yer Tutucusu 4"/>
          <p:cNvSpPr>
            <a:spLocks noGrp="1"/>
          </p:cNvSpPr>
          <p:nvPr>
            <p:ph idx="1"/>
          </p:nvPr>
        </p:nvSpPr>
        <p:spPr>
          <a:xfrm>
            <a:off x="677334" y="2167467"/>
            <a:ext cx="8415866" cy="4250266"/>
          </a:xfrm>
        </p:spPr>
        <p:txBody>
          <a:bodyPr/>
          <a:lstStyle/>
          <a:p>
            <a:pPr marL="0" indent="0">
              <a:buNone/>
            </a:pPr>
            <a:r>
              <a:rPr lang="tr-TR" sz="2400" b="1" dirty="0" smtClean="0">
                <a:solidFill>
                  <a:srgbClr val="00B0F0"/>
                </a:solidFill>
                <a:latin typeface="Times New Roman" panose="02020603050405020304" pitchFamily="18" charset="0"/>
                <a:cs typeface="Times New Roman" panose="02020603050405020304" pitchFamily="18" charset="0"/>
              </a:rPr>
              <a:t> </a:t>
            </a:r>
            <a:r>
              <a:rPr lang="tr-TR" sz="2400" b="1" dirty="0">
                <a:solidFill>
                  <a:srgbClr val="00B0F0"/>
                </a:solidFill>
                <a:latin typeface="Times New Roman" panose="02020603050405020304" pitchFamily="18" charset="0"/>
                <a:cs typeface="Times New Roman" panose="02020603050405020304" pitchFamily="18" charset="0"/>
              </a:rPr>
              <a:t/>
            </a:r>
            <a:br>
              <a:rPr lang="tr-TR" sz="2400" b="1" dirty="0">
                <a:solidFill>
                  <a:srgbClr val="00B0F0"/>
                </a:solidFill>
                <a:latin typeface="Times New Roman" panose="02020603050405020304" pitchFamily="18" charset="0"/>
                <a:cs typeface="Times New Roman" panose="02020603050405020304" pitchFamily="18" charset="0"/>
              </a:rPr>
            </a:br>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3003534784"/>
              </p:ext>
            </p:extLst>
          </p:nvPr>
        </p:nvGraphicFramePr>
        <p:xfrm>
          <a:off x="855133" y="2311398"/>
          <a:ext cx="6849534" cy="3796454"/>
        </p:xfrm>
        <a:graphic>
          <a:graphicData uri="http://schemas.openxmlformats.org/drawingml/2006/table">
            <a:tbl>
              <a:tblPr firstRow="1" bandRow="1">
                <a:tableStyleId>{5C22544A-7EE6-4342-B048-85BDC9FD1C3A}</a:tableStyleId>
              </a:tblPr>
              <a:tblGrid>
                <a:gridCol w="1603610"/>
                <a:gridCol w="5245924"/>
              </a:tblGrid>
              <a:tr h="487618">
                <a:tc>
                  <a:txBody>
                    <a:bodyPr/>
                    <a:lstStyle/>
                    <a:p>
                      <a:pPr algn="ctr"/>
                      <a:r>
                        <a:rPr lang="tr-TR" sz="2200" b="1" dirty="0" smtClean="0">
                          <a:solidFill>
                            <a:schemeClr val="tx1"/>
                          </a:solidFill>
                          <a:latin typeface="Times New Roman" panose="02020603050405020304" pitchFamily="18" charset="0"/>
                          <a:cs typeface="Times New Roman" panose="02020603050405020304" pitchFamily="18" charset="0"/>
                        </a:rPr>
                        <a:t>A</a:t>
                      </a:r>
                      <a:endParaRPr lang="tr-TR" sz="2200" b="1"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tr-TR" sz="2200" b="1" dirty="0" smtClean="0">
                          <a:solidFill>
                            <a:schemeClr val="tx1"/>
                          </a:solidFill>
                          <a:latin typeface="Times New Roman" panose="02020603050405020304" pitchFamily="18" charset="0"/>
                          <a:cs typeface="Times New Roman" panose="02020603050405020304" pitchFamily="18" charset="0"/>
                        </a:rPr>
                        <a:t>Devlet Arşivlerine Gönderilir.</a:t>
                      </a:r>
                      <a:endParaRPr lang="tr-TR" sz="2200" b="1" dirty="0">
                        <a:solidFill>
                          <a:schemeClr val="tx1"/>
                        </a:solidFill>
                        <a:latin typeface="Times New Roman" panose="02020603050405020304" pitchFamily="18" charset="0"/>
                        <a:cs typeface="Times New Roman" panose="02020603050405020304" pitchFamily="18" charset="0"/>
                      </a:endParaRPr>
                    </a:p>
                  </a:txBody>
                  <a:tcPr/>
                </a:tc>
              </a:tr>
              <a:tr h="487618">
                <a:tc>
                  <a:txBody>
                    <a:bodyPr/>
                    <a:lstStyle/>
                    <a:p>
                      <a:pPr algn="ctr"/>
                      <a:r>
                        <a:rPr lang="tr-TR" sz="2200" b="1" dirty="0" smtClean="0">
                          <a:solidFill>
                            <a:schemeClr val="tx1"/>
                          </a:solidFill>
                          <a:latin typeface="Times New Roman" panose="02020603050405020304" pitchFamily="18" charset="0"/>
                          <a:cs typeface="Times New Roman" panose="02020603050405020304" pitchFamily="18" charset="0"/>
                        </a:rPr>
                        <a:t>A1</a:t>
                      </a:r>
                      <a:endParaRPr lang="tr-TR" sz="2200" b="1"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tr-TR" sz="2200" b="1" dirty="0" smtClean="0">
                          <a:solidFill>
                            <a:schemeClr val="tx1"/>
                          </a:solidFill>
                          <a:latin typeface="Times New Roman" panose="02020603050405020304" pitchFamily="18" charset="0"/>
                          <a:cs typeface="Times New Roman" panose="02020603050405020304" pitchFamily="18" charset="0"/>
                        </a:rPr>
                        <a:t>Örnek</a:t>
                      </a:r>
                      <a:r>
                        <a:rPr lang="tr-TR" sz="2200" b="1" baseline="0" dirty="0" smtClean="0">
                          <a:solidFill>
                            <a:schemeClr val="tx1"/>
                          </a:solidFill>
                          <a:latin typeface="Times New Roman" panose="02020603050405020304" pitchFamily="18" charset="0"/>
                          <a:cs typeface="Times New Roman" panose="02020603050405020304" pitchFamily="18" charset="0"/>
                        </a:rPr>
                        <a:t> Yıllar Gönderilir.</a:t>
                      </a:r>
                      <a:endParaRPr lang="tr-TR" sz="2200" b="1" dirty="0">
                        <a:solidFill>
                          <a:schemeClr val="tx1"/>
                        </a:solidFill>
                        <a:latin typeface="Times New Roman" panose="02020603050405020304" pitchFamily="18" charset="0"/>
                        <a:cs typeface="Times New Roman" panose="02020603050405020304" pitchFamily="18" charset="0"/>
                      </a:endParaRPr>
                    </a:p>
                  </a:txBody>
                  <a:tcPr/>
                </a:tc>
              </a:tr>
              <a:tr h="487618">
                <a:tc>
                  <a:txBody>
                    <a:bodyPr/>
                    <a:lstStyle/>
                    <a:p>
                      <a:pPr algn="ctr"/>
                      <a:r>
                        <a:rPr lang="tr-TR" sz="2200" b="1" dirty="0" smtClean="0">
                          <a:solidFill>
                            <a:schemeClr val="tx1"/>
                          </a:solidFill>
                          <a:latin typeface="Times New Roman" panose="02020603050405020304" pitchFamily="18" charset="0"/>
                          <a:cs typeface="Times New Roman" panose="02020603050405020304" pitchFamily="18" charset="0"/>
                        </a:rPr>
                        <a:t>A2</a:t>
                      </a:r>
                      <a:endParaRPr lang="tr-TR" sz="2200" b="1"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tr-TR" sz="2200" b="1" dirty="0" smtClean="0">
                          <a:solidFill>
                            <a:schemeClr val="tx1"/>
                          </a:solidFill>
                          <a:latin typeface="Times New Roman" panose="02020603050405020304" pitchFamily="18" charset="0"/>
                          <a:cs typeface="Times New Roman" panose="02020603050405020304" pitchFamily="18" charset="0"/>
                        </a:rPr>
                        <a:t>Örnek Seçilenler Gönderilir.</a:t>
                      </a:r>
                      <a:endParaRPr lang="tr-TR" sz="2200" b="1" dirty="0">
                        <a:solidFill>
                          <a:schemeClr val="tx1"/>
                        </a:solidFill>
                        <a:latin typeface="Times New Roman" panose="02020603050405020304" pitchFamily="18" charset="0"/>
                        <a:cs typeface="Times New Roman" panose="02020603050405020304" pitchFamily="18" charset="0"/>
                      </a:endParaRPr>
                    </a:p>
                  </a:txBody>
                  <a:tcPr/>
                </a:tc>
              </a:tr>
              <a:tr h="487618">
                <a:tc>
                  <a:txBody>
                    <a:bodyPr/>
                    <a:lstStyle/>
                    <a:p>
                      <a:pPr algn="ctr"/>
                      <a:r>
                        <a:rPr lang="tr-TR" sz="2200" b="1" dirty="0" smtClean="0">
                          <a:solidFill>
                            <a:schemeClr val="tx1"/>
                          </a:solidFill>
                          <a:latin typeface="Times New Roman" panose="02020603050405020304" pitchFamily="18" charset="0"/>
                          <a:cs typeface="Times New Roman" panose="02020603050405020304" pitchFamily="18" charset="0"/>
                        </a:rPr>
                        <a:t>A3</a:t>
                      </a:r>
                      <a:endParaRPr lang="tr-TR" sz="2200" b="1"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tr-TR" sz="2200" b="1" dirty="0" smtClean="0">
                          <a:solidFill>
                            <a:schemeClr val="tx1"/>
                          </a:solidFill>
                          <a:latin typeface="Times New Roman" panose="02020603050405020304" pitchFamily="18" charset="0"/>
                          <a:cs typeface="Times New Roman" panose="02020603050405020304" pitchFamily="18" charset="0"/>
                        </a:rPr>
                        <a:t>Özellikli</a:t>
                      </a:r>
                      <a:r>
                        <a:rPr lang="tr-TR" sz="2200" b="1" baseline="0" dirty="0" smtClean="0">
                          <a:solidFill>
                            <a:schemeClr val="tx1"/>
                          </a:solidFill>
                          <a:latin typeface="Times New Roman" panose="02020603050405020304" pitchFamily="18" charset="0"/>
                          <a:cs typeface="Times New Roman" panose="02020603050405020304" pitchFamily="18" charset="0"/>
                        </a:rPr>
                        <a:t> Olanlar Gönderilir.</a:t>
                      </a:r>
                      <a:endParaRPr lang="tr-TR" sz="2200" b="1" dirty="0">
                        <a:solidFill>
                          <a:schemeClr val="tx1"/>
                        </a:solidFill>
                        <a:latin typeface="Times New Roman" panose="02020603050405020304" pitchFamily="18" charset="0"/>
                        <a:cs typeface="Times New Roman" panose="02020603050405020304" pitchFamily="18" charset="0"/>
                      </a:endParaRPr>
                    </a:p>
                  </a:txBody>
                  <a:tcPr/>
                </a:tc>
              </a:tr>
              <a:tr h="487618">
                <a:tc>
                  <a:txBody>
                    <a:bodyPr/>
                    <a:lstStyle/>
                    <a:p>
                      <a:pPr algn="ctr"/>
                      <a:r>
                        <a:rPr lang="tr-TR" sz="2200" b="1" dirty="0" smtClean="0">
                          <a:solidFill>
                            <a:schemeClr val="tx1"/>
                          </a:solidFill>
                          <a:latin typeface="Times New Roman" panose="02020603050405020304" pitchFamily="18" charset="0"/>
                          <a:cs typeface="Times New Roman" panose="02020603050405020304" pitchFamily="18" charset="0"/>
                        </a:rPr>
                        <a:t>B</a:t>
                      </a:r>
                      <a:endParaRPr lang="tr-TR" sz="2200" b="1"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tr-TR" sz="2200" b="1" dirty="0" smtClean="0">
                          <a:solidFill>
                            <a:schemeClr val="tx1"/>
                          </a:solidFill>
                          <a:latin typeface="Times New Roman" panose="02020603050405020304" pitchFamily="18" charset="0"/>
                          <a:cs typeface="Times New Roman" panose="02020603050405020304" pitchFamily="18" charset="0"/>
                        </a:rPr>
                        <a:t>Kurumda Saklanır.</a:t>
                      </a:r>
                      <a:endParaRPr lang="tr-TR" sz="2200" b="1" dirty="0">
                        <a:solidFill>
                          <a:schemeClr val="tx1"/>
                        </a:solidFill>
                        <a:latin typeface="Times New Roman" panose="02020603050405020304" pitchFamily="18" charset="0"/>
                        <a:cs typeface="Times New Roman" panose="02020603050405020304" pitchFamily="18" charset="0"/>
                      </a:endParaRPr>
                    </a:p>
                  </a:txBody>
                  <a:tcPr/>
                </a:tc>
              </a:tr>
              <a:tr h="870746">
                <a:tc>
                  <a:txBody>
                    <a:bodyPr/>
                    <a:lstStyle/>
                    <a:p>
                      <a:pPr algn="ctr"/>
                      <a:r>
                        <a:rPr lang="tr-TR" sz="2200" b="1" dirty="0" smtClean="0">
                          <a:solidFill>
                            <a:schemeClr val="tx1"/>
                          </a:solidFill>
                          <a:latin typeface="Times New Roman" panose="02020603050405020304" pitchFamily="18" charset="0"/>
                          <a:cs typeface="Times New Roman" panose="02020603050405020304" pitchFamily="18" charset="0"/>
                        </a:rPr>
                        <a:t>C</a:t>
                      </a:r>
                      <a:endParaRPr lang="tr-TR" sz="2200" b="1"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tr-TR" sz="2200" b="1" dirty="0" smtClean="0">
                          <a:solidFill>
                            <a:schemeClr val="tx1"/>
                          </a:solidFill>
                          <a:latin typeface="Times New Roman" panose="02020603050405020304" pitchFamily="18" charset="0"/>
                          <a:cs typeface="Times New Roman" panose="02020603050405020304" pitchFamily="18" charset="0"/>
                        </a:rPr>
                        <a:t>Ayıklama ve İmha Komisyonunca Değerlendirilir.</a:t>
                      </a:r>
                      <a:endParaRPr lang="tr-TR" sz="2200" b="1" dirty="0">
                        <a:solidFill>
                          <a:schemeClr val="tx1"/>
                        </a:solidFill>
                        <a:latin typeface="Times New Roman" panose="02020603050405020304" pitchFamily="18" charset="0"/>
                        <a:cs typeface="Times New Roman" panose="02020603050405020304" pitchFamily="18" charset="0"/>
                      </a:endParaRPr>
                    </a:p>
                  </a:txBody>
                  <a:tcPr/>
                </a:tc>
              </a:tr>
              <a:tr h="487618">
                <a:tc>
                  <a:txBody>
                    <a:bodyPr/>
                    <a:lstStyle/>
                    <a:p>
                      <a:pPr algn="ctr"/>
                      <a:r>
                        <a:rPr lang="tr-TR" sz="2200" b="1" dirty="0" smtClean="0">
                          <a:solidFill>
                            <a:schemeClr val="tx1"/>
                          </a:solidFill>
                          <a:latin typeface="Times New Roman" panose="02020603050405020304" pitchFamily="18" charset="0"/>
                          <a:cs typeface="Times New Roman" panose="02020603050405020304" pitchFamily="18" charset="0"/>
                        </a:rPr>
                        <a:t>D</a:t>
                      </a:r>
                      <a:endParaRPr lang="tr-TR" sz="2200" b="1"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tr-TR" sz="2200" b="1" dirty="0" smtClean="0">
                          <a:solidFill>
                            <a:schemeClr val="tx1"/>
                          </a:solidFill>
                          <a:latin typeface="Times New Roman" panose="02020603050405020304" pitchFamily="18" charset="0"/>
                          <a:cs typeface="Times New Roman" panose="02020603050405020304" pitchFamily="18" charset="0"/>
                        </a:rPr>
                        <a:t>Devlet Arşivlerine Gönderilmez.</a:t>
                      </a:r>
                      <a:endParaRPr lang="tr-TR" sz="2200" b="1" dirty="0">
                        <a:solidFill>
                          <a:schemeClr val="tx1"/>
                        </a:solidFill>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051917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Özel Tasarı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4747</TotalTime>
  <Words>1332</Words>
  <Application>Microsoft Office PowerPoint</Application>
  <PresentationFormat>Geniş ekran</PresentationFormat>
  <Paragraphs>338</Paragraphs>
  <Slides>43</Slides>
  <Notes>7</Notes>
  <HiddenSlides>0</HiddenSlides>
  <MMClips>0</MMClips>
  <ScaleCrop>false</ScaleCrop>
  <HeadingPairs>
    <vt:vector size="6" baseType="variant">
      <vt:variant>
        <vt:lpstr>Kullanılan Yazı Tipleri</vt:lpstr>
      </vt:variant>
      <vt:variant>
        <vt:i4>7</vt:i4>
      </vt:variant>
      <vt:variant>
        <vt:lpstr>Tema</vt:lpstr>
      </vt:variant>
      <vt:variant>
        <vt:i4>2</vt:i4>
      </vt:variant>
      <vt:variant>
        <vt:lpstr>Slayt Başlıkları</vt:lpstr>
      </vt:variant>
      <vt:variant>
        <vt:i4>43</vt:i4>
      </vt:variant>
    </vt:vector>
  </HeadingPairs>
  <TitlesOfParts>
    <vt:vector size="52" baseType="lpstr">
      <vt:lpstr>Arial</vt:lpstr>
      <vt:lpstr>Calibri</vt:lpstr>
      <vt:lpstr>Calibri Light</vt:lpstr>
      <vt:lpstr>Times New Roman</vt:lpstr>
      <vt:lpstr>TR Avalon</vt:lpstr>
      <vt:lpstr>Trebuchet MS</vt:lpstr>
      <vt:lpstr>Wingdings 3</vt:lpstr>
      <vt:lpstr>Özel Tasarım</vt:lpstr>
      <vt:lpstr>Kristal</vt:lpstr>
      <vt:lpstr>PowerPoint Sunusu</vt:lpstr>
      <vt:lpstr>İçerik</vt:lpstr>
      <vt:lpstr>      ARŞİV TANIMI ve ÖNEMİ       </vt:lpstr>
      <vt:lpstr>                                 Belge ve Belge Yönetimi Nedir?        </vt:lpstr>
      <vt:lpstr>      Belge ve Belge Yönetimi Nedir?        </vt:lpstr>
      <vt:lpstr>Arşiv (Genelge, Yönetmelik, Kanun ve Standartlar)</vt:lpstr>
      <vt:lpstr>           Saklama Süreli Standart Dosya Planı</vt:lpstr>
      <vt:lpstr>PowerPoint Sunusu</vt:lpstr>
      <vt:lpstr>Saklama Süreleri ve Kodları: SAÜ Arşiv Rehberi’nde dosya planlarının sağ tarafında 7. ve 8. sütunlarda saklama süreleri ve saklama kodları yer almaktadır. Saklama kodları şu anlama gelmektedir:</vt:lpstr>
      <vt:lpstr>PowerPoint Sunusu</vt:lpstr>
      <vt:lpstr>SAÜ Arşiv Koordinatörlüğü Arşiv Hizmetleri</vt:lpstr>
      <vt:lpstr>Faaliyetlerimiz;</vt:lpstr>
      <vt:lpstr>Faaliyetlerimiz;</vt:lpstr>
      <vt:lpstr>Faaliyetlerimiz;</vt:lpstr>
      <vt:lpstr> Arşivleme Türleri Nelerdir?       </vt:lpstr>
      <vt:lpstr>  Arşivleme Türleri Nelerdir?          </vt:lpstr>
      <vt:lpstr>                     Birim Arşiv Standartları   Arşiv mekanlarının belirlenmesi/oluşturulması(Arşiv mekanlarının zemin kat veya birinci katta olması  evraklara erişimi kolaylaştıracaktır.)   Arşiv depolarındaki sıcak 12 0C - 18 0C ‘da ve depolarda ısı durumunu gösterir termometrelerin bulundurulması(Max-min Thermo Hygro&amp;Clock nimomed)   Arşivlerde nem oranının %50-%60 arasında olması, nem ölçer-higrometre bulundurulması(Evrakların rutubet ve nemden korunması) 4-Çelik dolap veya Raylı Arşiv Sistemlerinin kullanılması/satın alınması  </vt:lpstr>
      <vt:lpstr>    Birim Arşiv Standartları   Birim Arşiv Planlarının oluşturulması(Kroki, dolap adı, yıllara göre dosyaların tasnifi)   Yangın tüplerinin mevcut olması(Alanın genişliğine göre sayı belirlenmeli)   Birim arşivlerinde ısı ve havalandırmanın elverişli olması, ışıktan korunması(Camların ısıyı geçirmemesi için koyu renk stor takılması Örneğin; Koyu gri, havalandırmanın olması cam veya havalandırma paneli)   Birim Arşivlerinin depo olarak kullanılmaması(masa, sandalye, kağıt, temizlik malzemesi, ofis,….vb.)    Birim Arşiv «Envanter Tablolarının» elektronik ortamda tutulması ve takibinin yapılması (İlgili Form)         </vt:lpstr>
      <vt:lpstr>                                        Birim Arşiv Standartları   Birim arşivlerinden dosyaların «dosya isteme fişi» ile talep etmeleri için eşli arşiv defteri kaldırılmış olup;  güncel olan «Belge/Dosya İstek Arşiv Takip Defteri» oluşturulmuştur.   Arşiv Koordinatörlüğü gözetiminde Birim arşivlerinin  zararlı kemirgen ve haşerelere karşı en az yılda bir defa Eylül veya Ekim ayında ilaçlanması (İMİD tarafından )  (Form numarası:………………..)   Arşive girecek dosyaların Saklama Süreli Standart Dosya Planına göre hazırlanması, tasnifi dosya sırtlıklarının oluşturulması ve dosyalanması          </vt:lpstr>
      <vt:lpstr>                                        Birim Arşiv Standartları   Dosyaların dosya muhteviyatları-içerikleri(EK-2) tamamlandıktan sonra bir sonraki yılın Ocak ayı içerisinde «Birim Arşiv Devir Teslim Tutanağı» ile Birim Arşiv Sorumlusuna devredilmesi  (Form Numarası:…………….)    Birim Arşiv Sorumlusu tarafından birim arşivlerindeki «dosya muhteviyatlarının» taranarak elektronik ortama aktarılması   Birim Arşiv Belge Yöneticisi ve Arşiv Sorumlularının belirlenmesi, Ayıklama ve İmha Komisyonlarının kurulması, «üye değişikliklerinin» Arşiv Koordinatörlüğüne yazı ile bildirilmesi   Arşiv İş ve İşlemlerinin yürütülmesinde Genel Sekreterliğe bağlı «Arşiv Koordinatörlüğü web sayfasının» takip edilmesi              </vt:lpstr>
      <vt:lpstr>                                        Birim Arşiv Standartları   Arşiv hizmetlerinin yürütülmesinde; YÖK Saklama Süreli Standart Dosya Planı ve Devlet Arşivleri Başkanlığı Saklama Süreli Standart Dosya Planı ve  Saklama Planı Tespit Çalışmaları  kapsamınsa «SAÜ Arşiv Rehberi» hazırlanmıştır. Bu rehbere göre kurum ve birim arşivlerinde saklama sürelerini dolduran evraklar imhaya alınacaktır. Dosya kodları standart Dosya Planına göre doğru olacak şekilde verilmelidir. Birim Arşiv Sorumluları bu rehberi PDF çıktısı alarak; kitapçık olarak kullanabilirler.   Birimlerde Arşiv Koordinatörlüğünün bilgisi olmadan belge/dosya imha edilmeyecektir.        </vt:lpstr>
      <vt:lpstr>                                        Birim Arşiv Standartları    Sakarya Üniversitesi Birim Arşivleri standart düzende oluşturulacaktır.(Örneğin; İki Birimde örnek Birim Arşiv çalışması yapmak-pilot uygulama)   Kurum Arşiv Binası oluşturulduktan sonra birimde saklama süresini dolduran evraklar Kurum Arşivine devredilecektir. Arşiv Koordinatörlüğü tarafından 15 yılda bir kurullar, kararlar (050) Devlet Arşivleri Başkanlığına kurum için ayrılan depolara götürülerek Devlet Arşivleri Başkanlığına devredilecektir.      </vt:lpstr>
      <vt:lpstr>SAÜ’de Birim Arşivlerimizin Durumu Nedir?</vt:lpstr>
      <vt:lpstr>  *Birim Arşivlerinin arşiv olarak değil; depo alanı olarak kullanılması -Her türlü temizlik malzemesi, taşınır demirbaş malzemesi, masa, sandalye,  kırık dökük malzemeler, düzenli temizliğinin yapılmaması, dinlenme alanı  ofis olarak kullanılması, çay ocağı gibi kullanılması,…..vb. -Örneğin; -Döner Sermaye İşletme Müdürlüğü -Yabancı Diller Bölüm Başkanlığı -Sosyal Bilimler Enstitüsü -Sağlık Bilimleri Enstitüsü -Orta Doğu Enstitüsü -İşletme Fakültesi ........................vb.    SONUÇ: Yapılan incelemeler sonrasında gerekli düzenleme sağlanmıştır. </vt:lpstr>
      <vt:lpstr>  </vt:lpstr>
      <vt:lpstr>  </vt:lpstr>
      <vt:lpstr>  </vt:lpstr>
      <vt:lpstr>  </vt:lpstr>
      <vt:lpstr>  </vt:lpstr>
      <vt:lpstr>  </vt:lpstr>
      <vt:lpstr>  </vt:lpstr>
      <vt:lpstr>  </vt:lpstr>
      <vt:lpstr>  </vt:lpstr>
      <vt:lpstr>  </vt:lpstr>
      <vt:lpstr>  </vt:lpstr>
      <vt:lpstr>  </vt:lpstr>
      <vt:lpstr> O Halde; SAÜ’DE BİRİM ARŞİVLERİNDE;   YER-MEKAN-RUTUBET-NEM-HAVALANDIRMA SIKINTISI  Aşırı düzensizlik, arşivlerin depo alanı, ofis alanı olarak kullanılması   Standart Dosya Planına göre dosyalama ve kodlama yapılmaması  Dosya Kodlarının yanlış verilmesi, dosya sırtlarının yapılmadan elle yazılarak  arşivlenmesi veya hiç sırtlıklarının olmaması  Birimlerin güncellemeleri takip etmemeleri gereken özeni göstermemeleri  Birimlerin arşiv diye gölge dosyalar tutması, daha sonra bunların arşive kaldırılması  Fotokopi-suret şeklindeki evrakların arşivlenmesi   EBYS üzerinden evrakların çıktı alınması daha sonra arşive kaldırılması  Birim belge yöneticilerinin ve birim arşiv sorumlularının gerekli hassasiyet ve özeni göstermemesi,  gibi sorunlar yaşanmaktadır.         </vt:lpstr>
      <vt:lpstr>                     ÇÖZÜM ÖNERİLERİ  1 - Kurum Arşiv Koordinatörlüğü Kurulması ve Genel Sekreterliğin altına bağlanması(Gerçekleşti)  2 - Birim ve kurum arşivlerinin arşiv mekan standartlarına göre oluşturmalı  3 - Daire Başkanlıklarının her katında kendilerine ait birim arşivlerinin  oluşturulması(Kurum Arşiv Binası Projesine dahil edilmesi)  4 - Daire Başkanlıklarında odalarda ofis arkalarında oluşturulacak dolaplar yeterli gelmeyecektir.(Örneğin; Personel özlük dosyalarına sürekli bakıldığı için kendi katlarında birim arşivlerinin kurulması….)  5 - Birim belge yöneticilerinin ve arşiv sorumlularının yönetmelik gereği gereken hassasiyeti ve önemi göstermesi     </vt:lpstr>
      <vt:lpstr>                    6 - Birim yöneticilerinin Standart Dosya Planı ve arşiv hizmetleri hakkında bilgilendirme toplantısı yapması veya Arşiv Koordinatörlüğünden talep etmesi  7 - Arşiv Koordinatörlüğü web sayfasının düzenli takip edilmesi  8 - Arşiv iş ve işlemleri sadece bir kişinin yapacağı iş değildir, her birim kendine düşen kısmı zamanında yapacak ve evraklarını arşive standartlara uygun şekilde teslim edecektir.  9 - Birim arşiv sorumlularının yetkin kişilerden oluşması ve arşiv işini angarya olarak gereksiz görme kanısının yıkılması  10 - Arşiv Koordinatörlüğü tarafından birimlere eğitim verilmesi     </vt:lpstr>
      <vt:lpstr>11 - Birim arşivlerinde orijinal evrakı kim saklayacak, arşivlemeyi hangi birim yapacak? Sorusuna cevap bulunmalı……..(Denetçi ve Sayıştay için)   12 - Diğer birimler kendilerine gölge dosya yapmak istiyorlarsa son şekli verilen evrakın taramasını yaparak bilgisayar ortamında dosyalama yaparak dijitalleştirme yapabilir. Veya gölge dosyayı kendi biriminde oluşturur birim arşivine devir etmez; daha sonra ihtiyacı bitince kıyıma gönderir. (Fakat burada kağıt israfı ortaya çıkıyor.)  13- EBYS ara yüzünde e-arşiv alanımız bulunmaktadır. Fakat henüz raporlamada sıkıntılar yaşanmaktadır. Nedeni 2013 öncesi kuruma gelen evrakların dosya kodu verilmeden havalesinin yapılması, dosya kodlarının yanlış verilmesi)  Bunun çözümlenmesi durumunda «Arşiv Programı satın alınması» sağlanacaktır….Dijitalleşme    </vt:lpstr>
      <vt:lpstr>    ÇÖZÜM: Birim belge yöneticilerin şifreleri ile veya sistem açılarak evraklar kontrol edilecek dosya kodu verilerek güncelleme/ kaydet işlemi yapılacak.  14 - Tezler(YL+DR) SÜRESİZ SAKLANDIĞI İÇİN YER SIKINTISI yaşanmaktadır. Bunların da CD ortamında alınması ve arşiv olarak muhafazası konusunda komisyonda görüşülmesi gerekmektedir.  15 - 2013 yılı Ebys Sistemine geçiş öncesi evraklardan saklama süresi dolanlar imha edileceği için arşivlerdeki yoğunluk zaman içinde azalacak ve kurum  ve birim arşivlerine /devlet arşivlerine aktarılacaktır.   </vt:lpstr>
      <vt:lpstr>        SORU VE CEVAPLAR……..  </vt:lpstr>
      <vt:lpstr>İyiliklerin ve güzelliklerin sizinle olmasını temenni ediyorum…..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Sau</dc:creator>
  <cp:lastModifiedBy>Sau</cp:lastModifiedBy>
  <cp:revision>424</cp:revision>
  <cp:lastPrinted>2022-05-31T06:49:11Z</cp:lastPrinted>
  <dcterms:created xsi:type="dcterms:W3CDTF">2020-02-14T13:37:53Z</dcterms:created>
  <dcterms:modified xsi:type="dcterms:W3CDTF">2022-10-24T12:11:22Z</dcterms:modified>
</cp:coreProperties>
</file>